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97" r:id="rId2"/>
    <p:sldId id="299" r:id="rId3"/>
    <p:sldId id="307" r:id="rId4"/>
    <p:sldId id="298" r:id="rId5"/>
    <p:sldId id="302" r:id="rId6"/>
    <p:sldId id="300" r:id="rId7"/>
    <p:sldId id="301" r:id="rId8"/>
    <p:sldId id="303" r:id="rId9"/>
    <p:sldId id="304" r:id="rId10"/>
    <p:sldId id="305" r:id="rId11"/>
    <p:sldId id="306" r:id="rId12"/>
    <p:sldId id="308" r:id="rId13"/>
    <p:sldId id="310" r:id="rId14"/>
    <p:sldId id="309"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3" autoAdjust="0"/>
    <p:restoredTop sz="80764" autoAdjust="0"/>
  </p:normalViewPr>
  <p:slideViewPr>
    <p:cSldViewPr snapToGrid="0">
      <p:cViewPr varScale="1">
        <p:scale>
          <a:sx n="85" d="100"/>
          <a:sy n="85" d="100"/>
        </p:scale>
        <p:origin x="720" y="78"/>
      </p:cViewPr>
      <p:guideLst/>
    </p:cSldViewPr>
  </p:slideViewPr>
  <p:outlineViewPr>
    <p:cViewPr>
      <p:scale>
        <a:sx n="33" d="100"/>
        <a:sy n="33" d="100"/>
      </p:scale>
      <p:origin x="0" y="-468"/>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CECBD1-E57F-4C9B-A526-4BD21035D06B}" type="datetimeFigureOut">
              <a:rPr lang="zh-CN" altLang="en-US" smtClean="0"/>
              <a:t>2022/3/8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12DACA-8E16-445B-9354-9A51005FCFA4}" type="slidenum">
              <a:rPr lang="zh-CN" altLang="en-US" smtClean="0"/>
              <a:t>‹#›</a:t>
            </a:fld>
            <a:endParaRPr lang="zh-CN" altLang="en-US"/>
          </a:p>
        </p:txBody>
      </p:sp>
    </p:spTree>
    <p:extLst>
      <p:ext uri="{BB962C8B-B14F-4D97-AF65-F5344CB8AC3E}">
        <p14:creationId xmlns:p14="http://schemas.microsoft.com/office/powerpoint/2010/main" val="1174052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Good morning, everyone. Thank you for coming to my presentation today. My name is Yang, and I am going to talk about my project “Automata and logic for regular functions”. When it comes to regular functions, it is not a well-known concept for people. And there is a similar concept called regular languages which is widely used in the theory of computation and is more familiar. So, let’s start from regular languages.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1</a:t>
            </a:fld>
            <a:endParaRPr lang="zh-CN" altLang="en-US"/>
          </a:p>
        </p:txBody>
      </p:sp>
    </p:spTree>
    <p:extLst>
      <p:ext uri="{BB962C8B-B14F-4D97-AF65-F5344CB8AC3E}">
        <p14:creationId xmlns:p14="http://schemas.microsoft.com/office/powerpoint/2010/main" val="36937360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x-none" altLang="zh-CN" sz="1800" kern="100" dirty="0">
                <a:effectLst/>
                <a:latin typeface="等线" panose="02010600030101010101" pitchFamily="2" charset="-122"/>
                <a:ea typeface="等线" panose="02010600030101010101" pitchFamily="2" charset="-122"/>
                <a:cs typeface="Times New Roman" panose="02020603050405020304" pitchFamily="18" charset="0"/>
              </a:rPr>
              <a:t>The program was tested using </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white-box testing method. Transducer encodings that perform 6 different transduction functions were created to go through all the branches in model and translation algorithm simulation. The program passed all these tests and the system achieved most of the goals set upon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initialising</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the project. It can be concluded that in this project, a number of new concepts and algorithms were learned and put into practice. Only the abandoned algorithm we mentioned before was not completed due to the time constrains. As the result, we cannot analyse and compare different translation algorithms for two transducer models.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10</a:t>
            </a:fld>
            <a:endParaRPr lang="zh-CN" altLang="en-US"/>
          </a:p>
        </p:txBody>
      </p:sp>
    </p:spTree>
    <p:extLst>
      <p:ext uri="{BB962C8B-B14F-4D97-AF65-F5344CB8AC3E}">
        <p14:creationId xmlns:p14="http://schemas.microsoft.com/office/powerpoint/2010/main" val="6911517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One way to fix the abandoned algorithm is to introduce another transducer model called heap-base transducer. With the help of this intermediate transducer, the algorithm can achieve the translation by combining two translations. Therefore, more transducer models and translation algorithms are needed to enrich this project. A graphical user interface could also be a useful extension for this project. Users can input by drawing state diagrams of transducers. It also can be fully interactive when users run the transducer on given inputs. In this way, users can have a more straightforward understanding of how transducers work.</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11</a:t>
            </a:fld>
            <a:endParaRPr lang="zh-CN" altLang="en-US"/>
          </a:p>
        </p:txBody>
      </p:sp>
    </p:spTree>
    <p:extLst>
      <p:ext uri="{BB962C8B-B14F-4D97-AF65-F5344CB8AC3E}">
        <p14:creationId xmlns:p14="http://schemas.microsoft.com/office/powerpoint/2010/main" val="13601503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 me run some examples to demonstrate my work.</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12</a:t>
            </a:fld>
            <a:endParaRPr lang="zh-CN" altLang="en-US"/>
          </a:p>
        </p:txBody>
      </p:sp>
    </p:spTree>
    <p:extLst>
      <p:ext uri="{BB962C8B-B14F-4D97-AF65-F5344CB8AC3E}">
        <p14:creationId xmlns:p14="http://schemas.microsoft.com/office/powerpoint/2010/main" val="4021457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 language is a set of strings which are made up of characters. A regular language is a language that can be expressed with a regular expression or a deterministic finite automaton (DFA for short). Here is an example DFA that accepts all strings beginning with 0. Regular languages share a number of properties. It not only can be described using several equivalent models such as non-deterministic finite automaton and two-way finite automaton but also is closed under various operations such as union, concatenation, and Kleene star. Given two DFA A and B, it is decidable whether they accept the same language. Therefore, we can analyse algorithms that are related to questions such as equivalence and emptiness. With so many desirable properties, regular languages are widely used in areas such as algorithmic verification and text processing. However, instead of the concept of sets accepting and classification, sometimes we prefer to use functions.</a:t>
            </a:r>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2</a:t>
            </a:fld>
            <a:endParaRPr lang="zh-CN" altLang="en-US"/>
          </a:p>
        </p:txBody>
      </p:sp>
    </p:spTree>
    <p:extLst>
      <p:ext uri="{BB962C8B-B14F-4D97-AF65-F5344CB8AC3E}">
        <p14:creationId xmlns:p14="http://schemas.microsoft.com/office/powerpoint/2010/main" val="4274444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Here is an example list-processing program that deletes some given data in the list and outputs the new list. You do not need to look into details of this program. We simply use it to preform functions such as delete all occurrence of 2s in an integer list. In this way, we obtain a simple function from input to output integer list. If we want to use finite-state verification algorithms to analyse the program result, we can only find the problem is not decidable using regular languages because we cannot find a set of </a:t>
            </a:r>
            <a:r>
              <a:rPr lang="en-US" altLang="zh-CN" sz="1800" u="none" strike="noStrike" kern="100" dirty="0">
                <a:solidFill>
                  <a:srgbClr val="0563C1"/>
                </a:solidFill>
                <a:effectLst/>
                <a:latin typeface="等线" panose="02010600030101010101" pitchFamily="2" charset="-122"/>
                <a:ea typeface="等线" panose="02010600030101010101" pitchFamily="2" charset="-122"/>
                <a:cs typeface="Times New Roman" panose="02020603050405020304" pitchFamily="18" charset="0"/>
              </a:rPr>
              <a:t>strings</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that can define this simple function. Therefore, functions are needed to perform such tasks.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3</a:t>
            </a:fld>
            <a:endParaRPr lang="zh-CN" altLang="en-US"/>
          </a:p>
        </p:txBody>
      </p:sp>
    </p:spTree>
    <p:extLst>
      <p:ext uri="{BB962C8B-B14F-4D97-AF65-F5344CB8AC3E}">
        <p14:creationId xmlns:p14="http://schemas.microsoft.com/office/powerpoint/2010/main" val="2810905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Regular functions are the analog of regularity of regular languages for defining functions. Current known applications of regular functions are few. It is only used for verification of list-processing programs and document transformation tasks such as shifting or switching given context in some files.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let’s define regular functions. A regular function is a function that can be performed by a deterministic two-way transducer, which is very similar to DFA but with string output at each transition step and I will talk about it later. Regular functions also have similar closure and decidability properties. It can also be defined with different transducer models. And its definition causes a linear O(n) upper bound for the length of the output string.</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4</a:t>
            </a:fld>
            <a:endParaRPr lang="zh-CN" altLang="en-US"/>
          </a:p>
        </p:txBody>
      </p:sp>
    </p:spTree>
    <p:extLst>
      <p:ext uri="{BB962C8B-B14F-4D97-AF65-F5344CB8AC3E}">
        <p14:creationId xmlns:p14="http://schemas.microsoft.com/office/powerpoint/2010/main" val="34931394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Although regular functions have a number of appealing theoretical properties, there exists few simulation tools related to transducer models that define regular functions and people who are not familiar with this area will not be able to see through the difference between models intuitively. Therefore, this project is focused on the implementation of transducer models that express regular functions and translation algorithms between different models. These listed models and translation algorithms are chosen to be implemented. The first model 2DFT is a classic model that was studied a half century ago and was introduced by Ginsburg and Rose. The second model SST is from recent research of Alur and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Cerný</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We will discuss about these two models shortly. And the last model monadic second-order logic transducer is more like a graph transaction and is more complicated. It is introduced by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Engelfriet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and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Hoogeboom</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in 2001. Translation algorithms are the focus of this project. Algorithms between 2DFT and SST described by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Dartois</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Jecker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and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Reynier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was implemented. We will discuss more technical details about the last model and the translation algorithms in the final report.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Now let’s have a close look at the first two models that define regular functions.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5</a:t>
            </a:fld>
            <a:endParaRPr lang="zh-CN" altLang="en-US"/>
          </a:p>
        </p:txBody>
      </p:sp>
    </p:spTree>
    <p:extLst>
      <p:ext uri="{BB962C8B-B14F-4D97-AF65-F5344CB8AC3E}">
        <p14:creationId xmlns:p14="http://schemas.microsoft.com/office/powerpoint/2010/main" val="2088781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 first transducer model is the deterministic two-way finite state transducer. Here is the state diagram of the example 2DFT. Let’s have an example run on this 2DFT. Assume we have an input string of abb, the 2DFT will surround it with the left and right end-markers and set its reading head to the first symbol a in our case. We start in the initial state q0, read symbol a and follows the transition function (1 represents right here) to stay in state q0, output symbol a and move the reading head to the right. Then we read b in state q0 and again follow the transition function to stay in state q0, output symbol b and move the reading head to the right. If we keep running this transducer, we will get the output as the original string concatenated with its reverse. The difference between a 2DFT and a DFA is that the 2DFT contains output symbols and the moving direction of the reading head in its transition function. This model is close under sequential composition. If we have two 2DFTs and we give the output of the first 2DFT to the second one as input and get the result, the whole process can be simulated by a single 2DFT. This is proved by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Chytil</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and J</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á</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kl.</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6</a:t>
            </a:fld>
            <a:endParaRPr lang="zh-CN" altLang="en-US"/>
          </a:p>
        </p:txBody>
      </p:sp>
    </p:spTree>
    <p:extLst>
      <p:ext uri="{BB962C8B-B14F-4D97-AF65-F5344CB8AC3E}">
        <p14:creationId xmlns:p14="http://schemas.microsoft.com/office/powerpoint/2010/main" val="1539248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 second transducer model is the deterministic streaming string transducers. You can think of it as a one-way automaton with registers. Comparing to 2DFT, SST has a variable set and has no final state. Instead, it uses a partial output function to output strings that are stored in variables. As is shown in the state diagram, the variable set of the example SST contains x and y. Assume we have an input string of abb, the SST will go through the string from left to right. We start in the initial state q0 and read symbol a, we stay in state q0 and append a to x. Then in next step, we read b in state q0, we move to state q1 and append b to both x and y. In the last step, we read b in state q1, we stay in state q1 and append b to both x and y. The transducer has now processed the whole input string and use the partial output function of the last state q1 in our case to output sting bb stored in variable y. This is a complete run of the SST. If each variable is only used once in these functions (so we don’t have functions such as update x with double x), then we can call the SST copyless. And such copyless SSTs have the same expressiveness as regular functions. The ability of storing variables seems to occupy more memory space than other models, but actually this structure has advantages in type checking and equivalence</a:t>
            </a:r>
            <a:r>
              <a:rPr lang="en-US" altLang="zh-CN" sz="1800" kern="0" dirty="0">
                <a:solidFill>
                  <a:srgbClr val="000000"/>
                </a:solidFill>
                <a:effectLst/>
                <a:latin typeface="CMR12"/>
                <a:ea typeface="Times New Roman" panose="02020603050405020304" pitchFamily="18" charset="0"/>
                <a:cs typeface="CMR12"/>
              </a:rPr>
              <a:t> </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checking problems as is stated by Alur and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Cerný</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As we can see, through comparison of these two models, each different model has its own advantages. Therefore, translations between models may help us to address the priority problems of the same task under different situations.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7</a:t>
            </a:fld>
            <a:endParaRPr lang="zh-CN" altLang="en-US"/>
          </a:p>
        </p:txBody>
      </p:sp>
    </p:spTree>
    <p:extLst>
      <p:ext uri="{BB962C8B-B14F-4D97-AF65-F5344CB8AC3E}">
        <p14:creationId xmlns:p14="http://schemas.microsoft.com/office/powerpoint/2010/main" val="31957773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x-none" altLang="zh-CN" sz="1800" kern="100" dirty="0">
                <a:effectLst/>
                <a:latin typeface="等线" panose="02010600030101010101" pitchFamily="2" charset="-122"/>
                <a:ea typeface="等线" panose="02010600030101010101" pitchFamily="2" charset="-122"/>
                <a:cs typeface="Times New Roman" panose="02020603050405020304" pitchFamily="18" charset="0"/>
              </a:rPr>
              <a:t>In order to implement the simulator for regular functions, the following tools are chosen. Firstly, Java is chosen as the programming language because of its object-oriented nature which may help classify different transducers. Its extensive libraries which may help in later implementation are also taken into consideration. Secondly, git and GitHub are used as the version control tool and the cloud-based backup storage. Lastly,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LaTex</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and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TikZ</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library are also used to draw state diagrams of output transducers to provide a graphical output which help users to have a better understanding of the resulting transducers of the translation algorithms.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8</a:t>
            </a:fld>
            <a:endParaRPr lang="zh-CN" altLang="en-US"/>
          </a:p>
        </p:txBody>
      </p:sp>
    </p:spTree>
    <p:extLst>
      <p:ext uri="{BB962C8B-B14F-4D97-AF65-F5344CB8AC3E}">
        <p14:creationId xmlns:p14="http://schemas.microsoft.com/office/powerpoint/2010/main" val="16508069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x-none" altLang="zh-CN" sz="1800" kern="100" dirty="0">
                <a:effectLst/>
                <a:latin typeface="等线" panose="02010600030101010101" pitchFamily="2" charset="-122"/>
                <a:ea typeface="等线" panose="02010600030101010101" pitchFamily="2" charset="-122"/>
                <a:cs typeface="Times New Roman" panose="02020603050405020304" pitchFamily="18" charset="0"/>
              </a:rPr>
              <a:t>When it comes to project management, this project use a plan-based methodology. Initial plan was made in the project specification and was slightly adjusted and detailed in the progress report. These plans were followed throughout the whole project. One special thing about this project is that it started early in the summer vacation. Considering that there will be some busy days during the terms, almost one month was spent on this project in order to release pressure and achieve better results on both sides. A small detail inside the algorithm from 2DFT to SST was not given enough thoughts before coding and the problem was noticed when implementation was almost completed. It causes the resulting SST to be copyful and express strickly more than regular functions. </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 implementation was planned to complete in two weeks. </a:t>
            </a:r>
            <a:r>
              <a:rPr lang="x-none" altLang="zh-CN" sz="1800" kern="100" dirty="0">
                <a:effectLst/>
                <a:latin typeface="等线" panose="02010600030101010101" pitchFamily="2" charset="-122"/>
                <a:ea typeface="等线" panose="02010600030101010101" pitchFamily="2" charset="-122"/>
                <a:cs typeface="Times New Roman" panose="02020603050405020304" pitchFamily="18" charset="0"/>
              </a:rPr>
              <a:t>Although actions were taken immediately, </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understanding and </a:t>
            </a:r>
            <a:r>
              <a:rPr lang="x-none" altLang="zh-CN" sz="1800" kern="100" dirty="0">
                <a:effectLst/>
                <a:latin typeface="等线" panose="02010600030101010101" pitchFamily="2" charset="-122"/>
                <a:ea typeface="等线" panose="02010600030101010101" pitchFamily="2" charset="-122"/>
                <a:cs typeface="Times New Roman" panose="02020603050405020304" pitchFamily="18" charset="0"/>
              </a:rPr>
              <a:t>building a new algorithm consumed almost all remaining buffer time in term 1</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and delayed the project plan for almost a week</a:t>
            </a:r>
            <a:r>
              <a:rPr lang="x-none" altLang="zh-CN" sz="1800" kern="100" dirty="0">
                <a:effectLst/>
                <a:latin typeface="等线" panose="02010600030101010101" pitchFamily="2" charset="-122"/>
                <a:ea typeface="等线" panose="02010600030101010101" pitchFamily="2" charset="-122"/>
                <a:cs typeface="Times New Roman" panose="02020603050405020304" pitchFamily="18" charset="0"/>
              </a:rPr>
              <a:t>. Thanks to the </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fast progress in other parts</a:t>
            </a:r>
            <a:r>
              <a:rPr lang="x-none" altLang="zh-CN" sz="1800" kern="100" dirty="0">
                <a:effectLst/>
                <a:latin typeface="等线" panose="02010600030101010101" pitchFamily="2" charset="-122"/>
                <a:ea typeface="等线" panose="02010600030101010101" pitchFamily="2" charset="-122"/>
                <a:cs typeface="Times New Roman" panose="02020603050405020304" pitchFamily="18" charset="0"/>
              </a:rPr>
              <a:t>, the remaining plan was almost unaffected. Challenges are not always bad to have. In order to prevent such situation from happening again, pseudo code was created before the actual implementation in the later development.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CB12DACA-8E16-445B-9354-9A51005FCFA4}" type="slidenum">
              <a:rPr lang="zh-CN" altLang="en-US" smtClean="0"/>
              <a:t>9</a:t>
            </a:fld>
            <a:endParaRPr lang="zh-CN" altLang="en-US"/>
          </a:p>
        </p:txBody>
      </p:sp>
    </p:spTree>
    <p:extLst>
      <p:ext uri="{BB962C8B-B14F-4D97-AF65-F5344CB8AC3E}">
        <p14:creationId xmlns:p14="http://schemas.microsoft.com/office/powerpoint/2010/main" val="3182643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65FC06-2003-4345-BEBF-89D9A77BB3A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0C0F09D-7856-40E0-A8B3-313172DC92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BC16063-EE12-4486-83F7-FBC2029A02A5}"/>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5" name="页脚占位符 4">
            <a:extLst>
              <a:ext uri="{FF2B5EF4-FFF2-40B4-BE49-F238E27FC236}">
                <a16:creationId xmlns:a16="http://schemas.microsoft.com/office/drawing/2014/main" id="{0E0D17B4-2AB1-41D1-A659-E3506DD1286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41E80E3-10DF-4A1C-A4C6-90C28D129F1F}"/>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3307878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C0EAA4-BC22-4953-9D73-569B17903C9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9A9800F-55CA-40E1-98FF-3A6E8574B5B7}"/>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323CE6B-B7B4-4E53-9291-A70C737F4DFA}"/>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5" name="页脚占位符 4">
            <a:extLst>
              <a:ext uri="{FF2B5EF4-FFF2-40B4-BE49-F238E27FC236}">
                <a16:creationId xmlns:a16="http://schemas.microsoft.com/office/drawing/2014/main" id="{DBC248DB-BD07-45A9-B438-16114403072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96EAB53-70D2-4576-81D2-89F04E79CB8F}"/>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22097035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A6391BB-4205-4F62-9A3A-6D0B2E65698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755341B-D0B5-48F8-8E50-E2E21E14C32C}"/>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D835F18-CBEF-44A1-8A71-7E3AA7D1253C}"/>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5" name="页脚占位符 4">
            <a:extLst>
              <a:ext uri="{FF2B5EF4-FFF2-40B4-BE49-F238E27FC236}">
                <a16:creationId xmlns:a16="http://schemas.microsoft.com/office/drawing/2014/main" id="{90C8EBE5-D142-43D6-832C-B43051295FB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1CC90B6-3D52-4646-8A79-8678EA4C7833}"/>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25036539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55381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 y="1"/>
            <a:ext cx="12191545" cy="6857999"/>
          </a:xfrm>
          <a:prstGeom prst="rect">
            <a:avLst/>
          </a:prstGeom>
        </p:spPr>
      </p:pic>
      <p:sp>
        <p:nvSpPr>
          <p:cNvPr id="22" name="Text Placeholder 21"/>
          <p:cNvSpPr>
            <a:spLocks noGrp="1"/>
          </p:cNvSpPr>
          <p:nvPr>
            <p:ph type="body" sz="quarter" idx="13" hasCustomPrompt="1"/>
          </p:nvPr>
        </p:nvSpPr>
        <p:spPr>
          <a:xfrm>
            <a:off x="1178989" y="3099144"/>
            <a:ext cx="10189521" cy="3283944"/>
          </a:xfrm>
          <a:prstGeom prst="rect">
            <a:avLst/>
          </a:prstGeom>
        </p:spPr>
        <p:txBody>
          <a:bodyPr/>
          <a:lstStyle>
            <a:lvl1pPr marL="228594" marR="0" indent="-228594" algn="l" defTabSz="914377" rtl="0" eaLnBrk="1" fontAlgn="auto" latinLnBrk="0" hangingPunct="1">
              <a:lnSpc>
                <a:spcPct val="100000"/>
              </a:lnSpc>
              <a:spcBef>
                <a:spcPts val="0"/>
              </a:spcBef>
              <a:spcAft>
                <a:spcPts val="1600"/>
              </a:spcAft>
              <a:buClr>
                <a:srgbClr val="00B2DD"/>
              </a:buClr>
              <a:buSzPct val="120000"/>
              <a:buFont typeface="Arial" charset="0"/>
              <a:buChar char="•"/>
              <a:tabLst/>
              <a:defRPr sz="2667" b="0" i="0" baseline="0">
                <a:latin typeface="+mn-lt"/>
                <a:ea typeface="Avenir Next" charset="0"/>
                <a:cs typeface="Avenir Next" charset="0"/>
              </a:defRPr>
            </a:lvl1pPr>
            <a:lvl2pPr>
              <a:defRPr b="1" i="0">
                <a:latin typeface="Avenir Next Demi Bold" charset="0"/>
                <a:ea typeface="Avenir Next Demi Bold" charset="0"/>
                <a:cs typeface="Avenir Next Demi Bold" charset="0"/>
              </a:defRPr>
            </a:lvl2pPr>
            <a:lvl3pPr>
              <a:defRPr b="1" i="0">
                <a:latin typeface="Avenir Next Demi Bold" charset="0"/>
                <a:ea typeface="Avenir Next Demi Bold" charset="0"/>
                <a:cs typeface="Avenir Next Demi Bold" charset="0"/>
              </a:defRPr>
            </a:lvl3pPr>
            <a:lvl4pPr>
              <a:defRPr b="1" i="0">
                <a:latin typeface="Avenir Next Demi Bold" charset="0"/>
                <a:ea typeface="Avenir Next Demi Bold" charset="0"/>
                <a:cs typeface="Avenir Next Demi Bold" charset="0"/>
              </a:defRPr>
            </a:lvl4pPr>
            <a:lvl5pPr>
              <a:defRPr b="1" i="0">
                <a:latin typeface="Avenir Next Demi Bold" charset="0"/>
                <a:ea typeface="Avenir Next Demi Bold" charset="0"/>
                <a:cs typeface="Avenir Next Demi Bold" charset="0"/>
              </a:defRPr>
            </a:lvl5pPr>
          </a:lstStyle>
          <a:p>
            <a:pPr lvl="0"/>
            <a:r>
              <a:rPr lang="en-US" dirty="0"/>
              <a:t>Important parts of the bullet can be highlighted in a bold weight for added impact.</a:t>
            </a:r>
          </a:p>
          <a:p>
            <a:pPr lvl="0"/>
            <a:r>
              <a:rPr lang="en-US" dirty="0"/>
              <a:t>Maecenas vitae quam et </a:t>
            </a:r>
            <a:r>
              <a:rPr lang="en-US" dirty="0" err="1"/>
              <a:t>leo</a:t>
            </a:r>
            <a:r>
              <a:rPr lang="en-US" dirty="0"/>
              <a:t> </a:t>
            </a:r>
            <a:r>
              <a:rPr lang="en-US" dirty="0" err="1"/>
              <a:t>vulputate</a:t>
            </a:r>
            <a:r>
              <a:rPr lang="en-US" dirty="0"/>
              <a:t> </a:t>
            </a:r>
            <a:r>
              <a:rPr lang="en-US" dirty="0" err="1"/>
              <a:t>maximus</a:t>
            </a:r>
            <a:r>
              <a:rPr lang="en-US" dirty="0"/>
              <a:t> </a:t>
            </a:r>
            <a:r>
              <a:rPr lang="en-US" dirty="0" err="1"/>
              <a:t>quis</a:t>
            </a:r>
            <a:r>
              <a:rPr lang="en-US" dirty="0"/>
              <a:t> a </a:t>
            </a:r>
            <a:r>
              <a:rPr lang="en-US" dirty="0" err="1"/>
              <a:t>tortor</a:t>
            </a:r>
            <a:r>
              <a:rPr lang="en-US" dirty="0"/>
              <a:t>. </a:t>
            </a:r>
            <a:r>
              <a:rPr lang="en-US" dirty="0" err="1"/>
              <a:t>Vivamus</a:t>
            </a:r>
            <a:r>
              <a:rPr lang="en-US" dirty="0"/>
              <a:t> </a:t>
            </a:r>
            <a:r>
              <a:rPr lang="en-US" dirty="0" err="1"/>
              <a:t>tincidunt</a:t>
            </a:r>
            <a:r>
              <a:rPr lang="en-US" dirty="0"/>
              <a:t> </a:t>
            </a:r>
            <a:r>
              <a:rPr lang="en-US" dirty="0" err="1"/>
              <a:t>lacinia</a:t>
            </a:r>
            <a:r>
              <a:rPr lang="en-US" dirty="0"/>
              <a:t> </a:t>
            </a:r>
            <a:r>
              <a:rPr lang="en-US" dirty="0" err="1"/>
              <a:t>tempor</a:t>
            </a:r>
            <a:r>
              <a:rPr lang="en-US" dirty="0"/>
              <a:t>.</a:t>
            </a:r>
          </a:p>
          <a:p>
            <a:pPr lvl="0"/>
            <a:r>
              <a:rPr lang="en-US" dirty="0" err="1"/>
              <a:t>Nunc</a:t>
            </a:r>
            <a:r>
              <a:rPr lang="en-US" dirty="0"/>
              <a:t> a </a:t>
            </a:r>
            <a:r>
              <a:rPr lang="en-US" dirty="0" err="1"/>
              <a:t>nisl</a:t>
            </a:r>
            <a:r>
              <a:rPr lang="en-US" dirty="0"/>
              <a:t> vitae </a:t>
            </a:r>
            <a:r>
              <a:rPr lang="en-US" dirty="0" err="1"/>
              <a:t>massa</a:t>
            </a:r>
            <a:r>
              <a:rPr lang="en-US" dirty="0"/>
              <a:t> </a:t>
            </a:r>
            <a:r>
              <a:rPr lang="en-US" dirty="0" err="1"/>
              <a:t>volutpat</a:t>
            </a:r>
            <a:r>
              <a:rPr lang="en-US" dirty="0"/>
              <a:t> </a:t>
            </a:r>
            <a:r>
              <a:rPr lang="en-US" dirty="0" err="1"/>
              <a:t>volutpat</a:t>
            </a:r>
            <a:r>
              <a:rPr lang="en-US" dirty="0"/>
              <a:t>. </a:t>
            </a:r>
            <a:r>
              <a:rPr lang="en-US" dirty="0" err="1"/>
              <a:t>Sed</a:t>
            </a:r>
            <a:r>
              <a:rPr lang="en-US" dirty="0"/>
              <a:t> </a:t>
            </a:r>
            <a:r>
              <a:rPr lang="en-US" dirty="0" err="1"/>
              <a:t>bibendum</a:t>
            </a:r>
            <a:r>
              <a:rPr lang="en-US" dirty="0"/>
              <a:t> </a:t>
            </a:r>
            <a:r>
              <a:rPr lang="en-US" dirty="0" err="1"/>
              <a:t>mauris</a:t>
            </a:r>
            <a:r>
              <a:rPr lang="en-US" dirty="0"/>
              <a:t> id </a:t>
            </a:r>
            <a:r>
              <a:rPr lang="en-US" dirty="0" err="1"/>
              <a:t>rutrum</a:t>
            </a:r>
            <a:r>
              <a:rPr lang="en-US" dirty="0"/>
              <a:t> </a:t>
            </a:r>
            <a:r>
              <a:rPr lang="en-US" dirty="0" err="1"/>
              <a:t>feugiat</a:t>
            </a:r>
            <a:r>
              <a:rPr lang="en-US" dirty="0"/>
              <a:t>.</a:t>
            </a:r>
          </a:p>
        </p:txBody>
      </p:sp>
      <p:sp>
        <p:nvSpPr>
          <p:cNvPr id="23" name="Text Placeholder 21"/>
          <p:cNvSpPr>
            <a:spLocks noGrp="1"/>
          </p:cNvSpPr>
          <p:nvPr>
            <p:ph type="body" sz="quarter" idx="14" hasCustomPrompt="1"/>
          </p:nvPr>
        </p:nvSpPr>
        <p:spPr>
          <a:xfrm>
            <a:off x="1178989" y="2188019"/>
            <a:ext cx="6707712" cy="507823"/>
          </a:xfrm>
          <a:prstGeom prst="rect">
            <a:avLst/>
          </a:prstGeom>
        </p:spPr>
        <p:txBody>
          <a:bodyPr/>
          <a:lstStyle>
            <a:lvl1pPr marL="0" indent="0">
              <a:buFontTx/>
              <a:buNone/>
              <a:defRPr sz="2667" b="1" i="0" baseline="0">
                <a:solidFill>
                  <a:srgbClr val="00B2DD"/>
                </a:solidFill>
                <a:latin typeface="+mn-lt"/>
                <a:ea typeface="Avenir Next Demi Bold" charset="0"/>
                <a:cs typeface="Avenir Next Demi Bold" charset="0"/>
              </a:defRPr>
            </a:lvl1pPr>
            <a:lvl2pPr>
              <a:defRPr b="1" i="0">
                <a:latin typeface="Avenir Next Demi Bold" charset="0"/>
                <a:ea typeface="Avenir Next Demi Bold" charset="0"/>
                <a:cs typeface="Avenir Next Demi Bold" charset="0"/>
              </a:defRPr>
            </a:lvl2pPr>
            <a:lvl3pPr>
              <a:defRPr b="1" i="0">
                <a:latin typeface="Avenir Next Demi Bold" charset="0"/>
                <a:ea typeface="Avenir Next Demi Bold" charset="0"/>
                <a:cs typeface="Avenir Next Demi Bold" charset="0"/>
              </a:defRPr>
            </a:lvl3pPr>
            <a:lvl4pPr>
              <a:defRPr b="1" i="0">
                <a:latin typeface="Avenir Next Demi Bold" charset="0"/>
                <a:ea typeface="Avenir Next Demi Bold" charset="0"/>
                <a:cs typeface="Avenir Next Demi Bold" charset="0"/>
              </a:defRPr>
            </a:lvl4pPr>
            <a:lvl5pPr>
              <a:defRPr b="1" i="0">
                <a:latin typeface="Avenir Next Demi Bold" charset="0"/>
                <a:ea typeface="Avenir Next Demi Bold" charset="0"/>
                <a:cs typeface="Avenir Next Demi Bold" charset="0"/>
              </a:defRPr>
            </a:lvl5pPr>
          </a:lstStyle>
          <a:p>
            <a:pPr lvl="0"/>
            <a:r>
              <a:rPr lang="en-US" dirty="0"/>
              <a:t>Page title (minimal text as bullet points)</a:t>
            </a:r>
          </a:p>
          <a:p>
            <a:pPr lvl="0"/>
            <a:endParaRPr lang="en-US" dirty="0"/>
          </a:p>
        </p:txBody>
      </p:sp>
    </p:spTree>
    <p:extLst>
      <p:ext uri="{BB962C8B-B14F-4D97-AF65-F5344CB8AC3E}">
        <p14:creationId xmlns:p14="http://schemas.microsoft.com/office/powerpoint/2010/main" val="7739012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_Custom Layou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91543" cy="6857997"/>
          </a:xfrm>
          <a:prstGeom prst="rect">
            <a:avLst/>
          </a:prstGeom>
        </p:spPr>
      </p:pic>
      <p:sp>
        <p:nvSpPr>
          <p:cNvPr id="13" name="Text Placeholder 21"/>
          <p:cNvSpPr>
            <a:spLocks noGrp="1"/>
          </p:cNvSpPr>
          <p:nvPr>
            <p:ph type="body" sz="quarter" idx="16" hasCustomPrompt="1"/>
          </p:nvPr>
        </p:nvSpPr>
        <p:spPr>
          <a:xfrm>
            <a:off x="7060340" y="1286475"/>
            <a:ext cx="4468587" cy="825108"/>
          </a:xfrm>
          <a:prstGeom prst="rect">
            <a:avLst/>
          </a:prstGeom>
        </p:spPr>
        <p:txBody>
          <a:bodyPr/>
          <a:lstStyle>
            <a:lvl1pPr marL="0" marR="0" indent="0" algn="l" defTabSz="914377" rtl="0" eaLnBrk="1" fontAlgn="auto" latinLnBrk="0" hangingPunct="1">
              <a:lnSpc>
                <a:spcPct val="120000"/>
              </a:lnSpc>
              <a:spcBef>
                <a:spcPts val="0"/>
              </a:spcBef>
              <a:spcAft>
                <a:spcPts val="800"/>
              </a:spcAft>
              <a:buClr>
                <a:srgbClr val="F47920"/>
              </a:buClr>
              <a:buSzPct val="120000"/>
              <a:buFontTx/>
              <a:buNone/>
              <a:tabLst/>
              <a:defRPr sz="1600" b="1" i="0" baseline="0">
                <a:latin typeface="+mn-lt"/>
                <a:ea typeface="Avenir Next Demi Bold" charset="0"/>
                <a:cs typeface="Avenir Next Demi Bold" charset="0"/>
              </a:defRPr>
            </a:lvl1pPr>
            <a:lvl2pPr>
              <a:defRPr b="1" i="0">
                <a:latin typeface="Avenir Next Demi Bold" charset="0"/>
                <a:ea typeface="Avenir Next Demi Bold" charset="0"/>
                <a:cs typeface="Avenir Next Demi Bold" charset="0"/>
              </a:defRPr>
            </a:lvl2pPr>
            <a:lvl3pPr>
              <a:defRPr b="1" i="0">
                <a:latin typeface="Avenir Next Demi Bold" charset="0"/>
                <a:ea typeface="Avenir Next Demi Bold" charset="0"/>
                <a:cs typeface="Avenir Next Demi Bold" charset="0"/>
              </a:defRPr>
            </a:lvl3pPr>
            <a:lvl4pPr>
              <a:defRPr b="1" i="0">
                <a:latin typeface="Avenir Next Demi Bold" charset="0"/>
                <a:ea typeface="Avenir Next Demi Bold" charset="0"/>
                <a:cs typeface="Avenir Next Demi Bold" charset="0"/>
              </a:defRPr>
            </a:lvl4pPr>
            <a:lvl5pPr>
              <a:defRPr b="1" i="0">
                <a:latin typeface="Avenir Next Demi Bold" charset="0"/>
                <a:ea typeface="Avenir Next Demi Bold" charset="0"/>
                <a:cs typeface="Avenir Next Demi Bold" charset="0"/>
              </a:defRPr>
            </a:lvl5pPr>
          </a:lstStyle>
          <a:p>
            <a:pPr>
              <a:lnSpc>
                <a:spcPct val="120000"/>
              </a:lnSpc>
            </a:pPr>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a:t>
            </a:r>
            <a:endParaRPr lang="en-US" sz="1600" b="1" dirty="0">
              <a:solidFill>
                <a:schemeClr val="tx1"/>
              </a:solidFill>
              <a:latin typeface="Avenir Next Demi Bold" charset="0"/>
              <a:ea typeface="Avenir Next Demi Bold" charset="0"/>
              <a:cs typeface="Avenir Next Demi Bold" charset="0"/>
            </a:endParaRPr>
          </a:p>
        </p:txBody>
      </p:sp>
      <p:sp>
        <p:nvSpPr>
          <p:cNvPr id="8" name="Picture Placeholder 7"/>
          <p:cNvSpPr>
            <a:spLocks noGrp="1"/>
          </p:cNvSpPr>
          <p:nvPr>
            <p:ph type="pic" sz="quarter" idx="10"/>
          </p:nvPr>
        </p:nvSpPr>
        <p:spPr>
          <a:xfrm>
            <a:off x="-139565" y="-673768"/>
            <a:ext cx="6834471" cy="5855368"/>
          </a:xfrm>
          <a:prstGeom prst="rect">
            <a:avLst/>
          </a:prstGeom>
        </p:spPr>
        <p:txBody>
          <a:bodyPr/>
          <a:lstStyle/>
          <a:p>
            <a:endParaRPr lang="en-US" dirty="0"/>
          </a:p>
        </p:txBody>
      </p:sp>
      <p:sp>
        <p:nvSpPr>
          <p:cNvPr id="6" name="Text Placeholder 21"/>
          <p:cNvSpPr>
            <a:spLocks noGrp="1"/>
          </p:cNvSpPr>
          <p:nvPr>
            <p:ph type="body" sz="quarter" idx="14" hasCustomPrompt="1"/>
          </p:nvPr>
        </p:nvSpPr>
        <p:spPr>
          <a:xfrm>
            <a:off x="7060339" y="606869"/>
            <a:ext cx="4468588" cy="507823"/>
          </a:xfrm>
          <a:prstGeom prst="rect">
            <a:avLst/>
          </a:prstGeom>
        </p:spPr>
        <p:txBody>
          <a:bodyPr/>
          <a:lstStyle>
            <a:lvl1pPr marL="0" indent="0">
              <a:buFontTx/>
              <a:buNone/>
              <a:defRPr sz="2667" b="1" i="0" baseline="0">
                <a:solidFill>
                  <a:srgbClr val="00B2DD"/>
                </a:solidFill>
                <a:latin typeface="+mn-lt"/>
                <a:ea typeface="Avenir Next Demi Bold" charset="0"/>
                <a:cs typeface="Avenir Next Demi Bold" charset="0"/>
              </a:defRPr>
            </a:lvl1pPr>
            <a:lvl2pPr>
              <a:defRPr b="1" i="0">
                <a:latin typeface="Avenir Next Demi Bold" charset="0"/>
                <a:ea typeface="Avenir Next Demi Bold" charset="0"/>
                <a:cs typeface="Avenir Next Demi Bold" charset="0"/>
              </a:defRPr>
            </a:lvl2pPr>
            <a:lvl3pPr>
              <a:defRPr b="1" i="0">
                <a:latin typeface="Avenir Next Demi Bold" charset="0"/>
                <a:ea typeface="Avenir Next Demi Bold" charset="0"/>
                <a:cs typeface="Avenir Next Demi Bold" charset="0"/>
              </a:defRPr>
            </a:lvl3pPr>
            <a:lvl4pPr>
              <a:defRPr b="1" i="0">
                <a:latin typeface="Avenir Next Demi Bold" charset="0"/>
                <a:ea typeface="Avenir Next Demi Bold" charset="0"/>
                <a:cs typeface="Avenir Next Demi Bold" charset="0"/>
              </a:defRPr>
            </a:lvl4pPr>
            <a:lvl5pPr>
              <a:defRPr b="1" i="0">
                <a:latin typeface="Avenir Next Demi Bold" charset="0"/>
                <a:ea typeface="Avenir Next Demi Bold" charset="0"/>
                <a:cs typeface="Avenir Next Demi Bold" charset="0"/>
              </a:defRPr>
            </a:lvl5pPr>
          </a:lstStyle>
          <a:p>
            <a:pPr lvl="0"/>
            <a:r>
              <a:rPr lang="en-US" dirty="0"/>
              <a:t>Page title (single picture)</a:t>
            </a:r>
          </a:p>
          <a:p>
            <a:pPr lvl="0"/>
            <a:endParaRPr lang="en-US" dirty="0"/>
          </a:p>
        </p:txBody>
      </p:sp>
      <p:sp>
        <p:nvSpPr>
          <p:cNvPr id="12" name="Text Placeholder 21"/>
          <p:cNvSpPr>
            <a:spLocks noGrp="1"/>
          </p:cNvSpPr>
          <p:nvPr>
            <p:ph type="body" sz="quarter" idx="15" hasCustomPrompt="1"/>
          </p:nvPr>
        </p:nvSpPr>
        <p:spPr>
          <a:xfrm>
            <a:off x="7060340" y="2111583"/>
            <a:ext cx="4468587" cy="2021964"/>
          </a:xfrm>
          <a:prstGeom prst="rect">
            <a:avLst/>
          </a:prstGeom>
        </p:spPr>
        <p:txBody>
          <a:bodyPr/>
          <a:lstStyle>
            <a:lvl1pPr marL="0" marR="0" indent="0" algn="l" defTabSz="914377" rtl="0" eaLnBrk="1" fontAlgn="auto" latinLnBrk="0" hangingPunct="1">
              <a:lnSpc>
                <a:spcPct val="120000"/>
              </a:lnSpc>
              <a:spcBef>
                <a:spcPts val="0"/>
              </a:spcBef>
              <a:spcAft>
                <a:spcPts val="800"/>
              </a:spcAft>
              <a:buClr>
                <a:srgbClr val="F47920"/>
              </a:buClr>
              <a:buSzPct val="120000"/>
              <a:buFontTx/>
              <a:buNone/>
              <a:tabLst/>
              <a:defRPr sz="1333" b="0" i="0" baseline="0">
                <a:latin typeface="+mn-lt"/>
                <a:ea typeface="Avenir Next" charset="0"/>
                <a:cs typeface="Avenir Next" charset="0"/>
              </a:defRPr>
            </a:lvl1pPr>
            <a:lvl2pPr>
              <a:defRPr b="1" i="0">
                <a:latin typeface="Avenir Next Demi Bold" charset="0"/>
                <a:ea typeface="Avenir Next Demi Bold" charset="0"/>
                <a:cs typeface="Avenir Next Demi Bold" charset="0"/>
              </a:defRPr>
            </a:lvl2pPr>
            <a:lvl3pPr>
              <a:defRPr b="1" i="0">
                <a:latin typeface="Avenir Next Demi Bold" charset="0"/>
                <a:ea typeface="Avenir Next Demi Bold" charset="0"/>
                <a:cs typeface="Avenir Next Demi Bold" charset="0"/>
              </a:defRPr>
            </a:lvl3pPr>
            <a:lvl4pPr>
              <a:defRPr b="1" i="0">
                <a:latin typeface="Avenir Next Demi Bold" charset="0"/>
                <a:ea typeface="Avenir Next Demi Bold" charset="0"/>
                <a:cs typeface="Avenir Next Demi Bold" charset="0"/>
              </a:defRPr>
            </a:lvl4pPr>
            <a:lvl5pPr>
              <a:defRPr b="1" i="0">
                <a:latin typeface="Avenir Next Demi Bold" charset="0"/>
                <a:ea typeface="Avenir Next Demi Bold" charset="0"/>
                <a:cs typeface="Avenir Next Demi Bold" charset="0"/>
              </a:defRPr>
            </a:lvl5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Morbi</a:t>
            </a:r>
            <a:r>
              <a:rPr lang="en-US" dirty="0"/>
              <a:t> vitae </a:t>
            </a:r>
            <a:r>
              <a:rPr lang="en-US" dirty="0" err="1"/>
              <a:t>nibh</a:t>
            </a:r>
            <a:r>
              <a:rPr lang="en-US" dirty="0"/>
              <a:t> est. Maecenas vitae quam et </a:t>
            </a:r>
            <a:r>
              <a:rPr lang="en-US" dirty="0" err="1"/>
              <a:t>leo</a:t>
            </a:r>
            <a:r>
              <a:rPr lang="en-US" dirty="0"/>
              <a:t> </a:t>
            </a:r>
            <a:r>
              <a:rPr lang="en-US" dirty="0" err="1"/>
              <a:t>vulputate</a:t>
            </a:r>
            <a:r>
              <a:rPr lang="en-US" dirty="0"/>
              <a:t> </a:t>
            </a:r>
            <a:r>
              <a:rPr lang="en-US" dirty="0" err="1"/>
              <a:t>maximus</a:t>
            </a:r>
            <a:r>
              <a:rPr lang="en-US" dirty="0"/>
              <a:t> </a:t>
            </a:r>
            <a:r>
              <a:rPr lang="en-US" dirty="0" err="1"/>
              <a:t>quis</a:t>
            </a:r>
            <a:r>
              <a:rPr lang="en-US" dirty="0"/>
              <a:t> a </a:t>
            </a:r>
            <a:r>
              <a:rPr lang="en-US" dirty="0" err="1"/>
              <a:t>tortor</a:t>
            </a:r>
            <a:r>
              <a:rPr lang="en-US" dirty="0"/>
              <a:t>. </a:t>
            </a:r>
            <a:r>
              <a:rPr lang="en-US" dirty="0" err="1"/>
              <a:t>Vivamus</a:t>
            </a:r>
            <a:r>
              <a:rPr lang="en-US" dirty="0"/>
              <a:t> </a:t>
            </a:r>
            <a:r>
              <a:rPr lang="en-US" dirty="0" err="1"/>
              <a:t>tincidunt</a:t>
            </a:r>
            <a:r>
              <a:rPr lang="en-US" dirty="0"/>
              <a:t> </a:t>
            </a:r>
            <a:r>
              <a:rPr lang="en-US" dirty="0" err="1"/>
              <a:t>lacinia</a:t>
            </a:r>
            <a:r>
              <a:rPr lang="en-US" dirty="0"/>
              <a:t> </a:t>
            </a:r>
            <a:r>
              <a:rPr lang="en-US" dirty="0" err="1"/>
              <a:t>tempor</a:t>
            </a:r>
            <a:r>
              <a:rPr lang="en-US" dirty="0"/>
              <a:t>.</a:t>
            </a:r>
          </a:p>
        </p:txBody>
      </p:sp>
    </p:spTree>
    <p:extLst>
      <p:ext uri="{BB962C8B-B14F-4D97-AF65-F5344CB8AC3E}">
        <p14:creationId xmlns:p14="http://schemas.microsoft.com/office/powerpoint/2010/main" val="2297630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333D13-8BB1-4DDF-9E8F-EE04FE2C728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1192F58-167F-461D-B10D-715E8C0E317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4BB0DA9-43F7-449D-9452-13EFCAEEA385}"/>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5" name="页脚占位符 4">
            <a:extLst>
              <a:ext uri="{FF2B5EF4-FFF2-40B4-BE49-F238E27FC236}">
                <a16:creationId xmlns:a16="http://schemas.microsoft.com/office/drawing/2014/main" id="{3885E3A1-2D33-4256-A6F2-5DD815802D0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0B86B54-6A27-494B-B838-43EBFE35D768}"/>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40041867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35DF50-4ADB-4516-BB4B-643E616B847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17D1C8D-7101-4CF1-BE89-A5836C1120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BC07CEBE-CCBD-4D9C-A2BA-5C03BE204621}"/>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5" name="页脚占位符 4">
            <a:extLst>
              <a:ext uri="{FF2B5EF4-FFF2-40B4-BE49-F238E27FC236}">
                <a16:creationId xmlns:a16="http://schemas.microsoft.com/office/drawing/2014/main" id="{AA14A301-59B2-4F8F-837D-773B24DE098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C9A0E67-0314-4F3A-A658-4E652F2D3BA3}"/>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2699785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3214DE-06A4-463F-B501-F34833CB02C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62A9C8A-E122-46C9-84AA-81CD47893EB4}"/>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D1A0B9E-9D15-42FC-A1C3-B1755016B6C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AF008B4-FFE2-4EAC-B278-B696F75443AF}"/>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6" name="页脚占位符 5">
            <a:extLst>
              <a:ext uri="{FF2B5EF4-FFF2-40B4-BE49-F238E27FC236}">
                <a16:creationId xmlns:a16="http://schemas.microsoft.com/office/drawing/2014/main" id="{5DF56AC1-F01A-40A4-AB48-3BC127A9C1F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C314330-1A88-4962-80C3-FBE318D56378}"/>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3953526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58F34A-6A56-4BDA-831D-2D8DE09509B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39C661FB-781B-40AE-8AB8-6F511A695E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54C468B8-2A21-4493-B204-B77E08DA8966}"/>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156EBD0-4F77-48B3-BA58-C68AA2C795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59FF3FF0-EB63-405A-B7C3-023210D69A3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38E7268C-6EE0-4AE0-8C7B-CE2C6F79F587}"/>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8" name="页脚占位符 7">
            <a:extLst>
              <a:ext uri="{FF2B5EF4-FFF2-40B4-BE49-F238E27FC236}">
                <a16:creationId xmlns:a16="http://schemas.microsoft.com/office/drawing/2014/main" id="{C2527972-A1D4-46AC-8822-D2D39FF1797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3F2BB04-F3A4-4A05-BF83-1C8A939B2BF9}"/>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2555573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ED9882-BB27-4954-9559-BAA6F5401A1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B906F1F-ADEB-4267-8F35-2692E2457F11}"/>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4" name="页脚占位符 3">
            <a:extLst>
              <a:ext uri="{FF2B5EF4-FFF2-40B4-BE49-F238E27FC236}">
                <a16:creationId xmlns:a16="http://schemas.microsoft.com/office/drawing/2014/main" id="{84705362-6923-444F-A589-5F8865E7C24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99E534E-415D-455D-92CD-2229F0D6E9F9}"/>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14849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C3214D1-54C7-4EA1-87F8-CB9EEC2C3FB8}"/>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3" name="页脚占位符 2">
            <a:extLst>
              <a:ext uri="{FF2B5EF4-FFF2-40B4-BE49-F238E27FC236}">
                <a16:creationId xmlns:a16="http://schemas.microsoft.com/office/drawing/2014/main" id="{AFE990E1-A7E4-4288-921D-DA594BD44AF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B41C6DD-4524-49D1-B3C4-80BD771800C5}"/>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4103821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4B7B53-7945-49A8-A982-A4ACF6F5961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6046B5A-AE87-4637-81DF-514F99D527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60ECA37-BDC8-443E-9309-3B7BAE6EEF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E65534C-4ECC-406E-BE2A-A752D0A62F9B}"/>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6" name="页脚占位符 5">
            <a:extLst>
              <a:ext uri="{FF2B5EF4-FFF2-40B4-BE49-F238E27FC236}">
                <a16:creationId xmlns:a16="http://schemas.microsoft.com/office/drawing/2014/main" id="{74497A96-77F9-41B2-830A-BACA4869902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EEA5D95-929C-40CD-92EF-11DB4C1EBBC9}"/>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3160236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D11832-46E6-4945-9504-5EA654895B4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E678ED6A-0827-41C4-8C5D-C9A723F377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31C921B-831A-4267-9186-5F3AE0E77F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4F16679-69A0-478A-8684-DD78F03AC5B7}"/>
              </a:ext>
            </a:extLst>
          </p:cNvPr>
          <p:cNvSpPr>
            <a:spLocks noGrp="1"/>
          </p:cNvSpPr>
          <p:nvPr>
            <p:ph type="dt" sz="half" idx="10"/>
          </p:nvPr>
        </p:nvSpPr>
        <p:spPr/>
        <p:txBody>
          <a:bodyPr/>
          <a:lstStyle/>
          <a:p>
            <a:fld id="{A5F5DC0E-4540-479B-BCA9-4581DE318BA7}" type="datetimeFigureOut">
              <a:rPr lang="zh-CN" altLang="en-US" smtClean="0"/>
              <a:t>2022/3/8</a:t>
            </a:fld>
            <a:endParaRPr lang="zh-CN" altLang="en-US"/>
          </a:p>
        </p:txBody>
      </p:sp>
      <p:sp>
        <p:nvSpPr>
          <p:cNvPr id="6" name="页脚占位符 5">
            <a:extLst>
              <a:ext uri="{FF2B5EF4-FFF2-40B4-BE49-F238E27FC236}">
                <a16:creationId xmlns:a16="http://schemas.microsoft.com/office/drawing/2014/main" id="{0DF3AC5B-22D3-4363-8858-6434075DDA9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39A656A-1AA1-4BDE-BA35-4317E24CB1DE}"/>
              </a:ext>
            </a:extLst>
          </p:cNvPr>
          <p:cNvSpPr>
            <a:spLocks noGrp="1"/>
          </p:cNvSpPr>
          <p:nvPr>
            <p:ph type="sldNum" sz="quarter" idx="12"/>
          </p:nvPr>
        </p:nvSpPr>
        <p:spPr/>
        <p:txBody>
          <a:body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3104157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F3F8D56-AFF6-4027-89F6-0D4961DBE5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24DB999-A9DF-4082-9D7C-2E60F8FE13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C6E4F27-08E9-4890-8848-A4B4CD2AD8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F5DC0E-4540-479B-BCA9-4581DE318BA7}" type="datetimeFigureOut">
              <a:rPr lang="zh-CN" altLang="en-US" smtClean="0"/>
              <a:t>2022/3/8</a:t>
            </a:fld>
            <a:endParaRPr lang="zh-CN" altLang="en-US"/>
          </a:p>
        </p:txBody>
      </p:sp>
      <p:sp>
        <p:nvSpPr>
          <p:cNvPr id="5" name="页脚占位符 4">
            <a:extLst>
              <a:ext uri="{FF2B5EF4-FFF2-40B4-BE49-F238E27FC236}">
                <a16:creationId xmlns:a16="http://schemas.microsoft.com/office/drawing/2014/main" id="{C36E56C8-851F-495D-B299-5F6B499F06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54E75301-30F3-44F1-9085-DE1F03599D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C13485-85E5-45C1-A350-2C164D051634}" type="slidenum">
              <a:rPr lang="zh-CN" altLang="en-US" smtClean="0"/>
              <a:t>‹#›</a:t>
            </a:fld>
            <a:endParaRPr lang="zh-CN" altLang="en-US"/>
          </a:p>
        </p:txBody>
      </p:sp>
    </p:spTree>
    <p:extLst>
      <p:ext uri="{BB962C8B-B14F-4D97-AF65-F5344CB8AC3E}">
        <p14:creationId xmlns:p14="http://schemas.microsoft.com/office/powerpoint/2010/main" val="4292750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0"/>
            <a:ext cx="12191545" cy="6857997"/>
          </a:xfrm>
          <a:prstGeom prst="rect">
            <a:avLst/>
          </a:prstGeom>
        </p:spPr>
      </p:pic>
      <p:sp>
        <p:nvSpPr>
          <p:cNvPr id="7" name="Title 1"/>
          <p:cNvSpPr txBox="1">
            <a:spLocks/>
          </p:cNvSpPr>
          <p:nvPr/>
        </p:nvSpPr>
        <p:spPr>
          <a:xfrm>
            <a:off x="804672" y="4765217"/>
            <a:ext cx="6846859" cy="1223208"/>
          </a:xfrm>
          <a:prstGeom prst="rect">
            <a:avLst/>
          </a:prstGeom>
        </p:spPr>
        <p:txBody>
          <a:bodyPr anchor="t" anchorCtr="0">
            <a:noAutofit/>
          </a:bodyPr>
          <a:lstStyle>
            <a:lvl1pPr algn="l" defTabSz="685800" rtl="0" eaLnBrk="1" latinLnBrk="0" hangingPunct="1">
              <a:lnSpc>
                <a:spcPct val="90000"/>
              </a:lnSpc>
              <a:spcBef>
                <a:spcPct val="0"/>
              </a:spcBef>
              <a:buNone/>
              <a:defRPr sz="3600" b="1" i="0" kern="1200">
                <a:solidFill>
                  <a:schemeClr val="bg1"/>
                </a:solidFill>
                <a:latin typeface="Avenir Next" charset="0"/>
                <a:ea typeface="Avenir Next" charset="0"/>
                <a:cs typeface="Avenir Next" charset="0"/>
              </a:defRPr>
            </a:lvl1pPr>
          </a:lstStyle>
          <a:p>
            <a:r>
              <a:rPr lang="en-US" altLang="zh-CN" sz="3733" dirty="0">
                <a:solidFill>
                  <a:srgbClr val="00B2DD"/>
                </a:solidFill>
                <a:latin typeface="+mn-lt"/>
              </a:rPr>
              <a:t>Automata and logic for regular functions</a:t>
            </a:r>
            <a:endParaRPr lang="zh-CN" altLang="en-US" sz="3733" dirty="0">
              <a:solidFill>
                <a:srgbClr val="00B2DD"/>
              </a:solidFill>
              <a:latin typeface="+mn-lt"/>
            </a:endParaRPr>
          </a:p>
        </p:txBody>
      </p:sp>
      <p:sp>
        <p:nvSpPr>
          <p:cNvPr id="9" name="Subtitle 2"/>
          <p:cNvSpPr txBox="1">
            <a:spLocks/>
          </p:cNvSpPr>
          <p:nvPr/>
        </p:nvSpPr>
        <p:spPr>
          <a:xfrm>
            <a:off x="804672" y="6102145"/>
            <a:ext cx="9144000" cy="445707"/>
          </a:xfrm>
          <a:prstGeom prst="rect">
            <a:avLst/>
          </a:prstGeom>
        </p:spPr>
        <p:txBody>
          <a:bodyPr vert="horz" lIns="121920" tIns="60960" rIns="121920" bIns="60960" rtlCol="0">
            <a:noAutofit/>
          </a:bodyPr>
          <a:lstStyle>
            <a:lvl1pPr marL="0" indent="0" algn="l" defTabSz="685800" rtl="0" eaLnBrk="1" latinLnBrk="0" hangingPunct="1">
              <a:lnSpc>
                <a:spcPct val="90000"/>
              </a:lnSpc>
              <a:spcBef>
                <a:spcPts val="750"/>
              </a:spcBef>
              <a:buFont typeface="Arial" panose="020B0604020202020204" pitchFamily="34" charset="0"/>
              <a:buNone/>
              <a:defRPr sz="2000" b="0" i="0" kern="1200">
                <a:solidFill>
                  <a:schemeClr val="tx1"/>
                </a:solidFill>
                <a:latin typeface="Avenir Next Medium" charset="0"/>
                <a:ea typeface="Avenir Next Medium" charset="0"/>
                <a:cs typeface="Avenir Next Medium" charset="0"/>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r>
              <a:rPr lang="en-US" altLang="zh-CN" sz="1600" dirty="0">
                <a:solidFill>
                  <a:srgbClr val="00B2DD"/>
                </a:solidFill>
                <a:latin typeface="+mn-lt"/>
              </a:rPr>
              <a:t>15/03/2022 </a:t>
            </a:r>
            <a:r>
              <a:rPr lang="en-US" sz="1600" dirty="0">
                <a:solidFill>
                  <a:srgbClr val="00B2DD"/>
                </a:solidFill>
                <a:latin typeface="+mn-lt"/>
              </a:rPr>
              <a:t> / </a:t>
            </a:r>
            <a:r>
              <a:rPr lang="en-US" altLang="zh-CN" sz="1600" dirty="0">
                <a:solidFill>
                  <a:srgbClr val="00B2DD"/>
                </a:solidFill>
                <a:latin typeface="+mn-lt"/>
              </a:rPr>
              <a:t>MB2.24 / Yang Tang ID:1899264</a:t>
            </a:r>
            <a:endParaRPr lang="en-US" sz="1600" dirty="0">
              <a:solidFill>
                <a:srgbClr val="00B2DD"/>
              </a:solidFill>
              <a:latin typeface="+mn-lt"/>
              <a:ea typeface="Avenir Next" charset="0"/>
              <a:cs typeface="Avenir Next" charset="0"/>
            </a:endParaRPr>
          </a:p>
        </p:txBody>
      </p:sp>
    </p:spTree>
    <p:extLst>
      <p:ext uri="{BB962C8B-B14F-4D97-AF65-F5344CB8AC3E}">
        <p14:creationId xmlns:p14="http://schemas.microsoft.com/office/powerpoint/2010/main" val="338078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178989" y="2895944"/>
            <a:ext cx="10189521" cy="422989"/>
          </a:xfrm>
        </p:spPr>
        <p:txBody>
          <a:bodyPr>
            <a:noAutofit/>
          </a:bodyPr>
          <a:lstStyle/>
          <a:p>
            <a:r>
              <a:rPr lang="en-US" altLang="zh-CN" sz="2000" dirty="0"/>
              <a:t>White-box testing – all branches tested using 6 different transduction functions</a:t>
            </a:r>
          </a:p>
          <a:p>
            <a:endParaRPr lang="en-US" sz="2000" dirty="0"/>
          </a:p>
        </p:txBody>
      </p:sp>
      <p:sp>
        <p:nvSpPr>
          <p:cNvPr id="3" name="Text Placeholder 2"/>
          <p:cNvSpPr>
            <a:spLocks noGrp="1"/>
          </p:cNvSpPr>
          <p:nvPr>
            <p:ph type="body" sz="quarter" idx="14"/>
          </p:nvPr>
        </p:nvSpPr>
        <p:spPr/>
        <p:txBody>
          <a:bodyPr>
            <a:normAutofit/>
          </a:bodyPr>
          <a:lstStyle/>
          <a:p>
            <a:r>
              <a:rPr lang="en-US" sz="2800" dirty="0">
                <a:latin typeface="+mn-lt"/>
              </a:rPr>
              <a:t>Testing</a:t>
            </a:r>
          </a:p>
        </p:txBody>
      </p:sp>
      <p:sp>
        <p:nvSpPr>
          <p:cNvPr id="4" name="Text Placeholder 1">
            <a:extLst>
              <a:ext uri="{FF2B5EF4-FFF2-40B4-BE49-F238E27FC236}">
                <a16:creationId xmlns:a16="http://schemas.microsoft.com/office/drawing/2014/main" id="{337FCD26-3517-4C2F-BA60-AF294AF57DF8}"/>
              </a:ext>
            </a:extLst>
          </p:cNvPr>
          <p:cNvSpPr txBox="1">
            <a:spLocks/>
          </p:cNvSpPr>
          <p:nvPr/>
        </p:nvSpPr>
        <p:spPr>
          <a:xfrm>
            <a:off x="1178989" y="4226960"/>
            <a:ext cx="10189521" cy="1869040"/>
          </a:xfrm>
          <a:prstGeom prst="rect">
            <a:avLst/>
          </a:prstGeom>
        </p:spPr>
        <p:txBody>
          <a:bodyPr vert="horz" lIns="91440" tIns="45720" rIns="91440" bIns="45720" rtlCol="0">
            <a:noAutofit/>
          </a:bodyPr>
          <a:lstStyle>
            <a:lvl1pPr marL="228594" marR="0" indent="-228594" algn="l" defTabSz="914377" rtl="0" eaLnBrk="1" fontAlgn="auto" latinLnBrk="0" hangingPunct="1">
              <a:lnSpc>
                <a:spcPct val="100000"/>
              </a:lnSpc>
              <a:spcBef>
                <a:spcPts val="0"/>
              </a:spcBef>
              <a:spcAft>
                <a:spcPts val="1600"/>
              </a:spcAft>
              <a:buClr>
                <a:srgbClr val="00B2DD"/>
              </a:buClr>
              <a:buSzPct val="120000"/>
              <a:buFont typeface="Arial" charset="0"/>
              <a:buChar char="•"/>
              <a:tabLst/>
              <a:defRPr sz="2667" b="0" i="0" kern="1200" baseline="0">
                <a:solidFill>
                  <a:schemeClr val="tx1"/>
                </a:solidFill>
                <a:latin typeface="+mn-lt"/>
                <a:ea typeface="Avenir Next" charset="0"/>
                <a:cs typeface="Avenir Nex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1" i="0" kern="1200">
                <a:solidFill>
                  <a:schemeClr val="tx1"/>
                </a:solidFill>
                <a:latin typeface="Avenir Next Demi Bold" charset="0"/>
                <a:ea typeface="Avenir Next Demi Bold" charset="0"/>
                <a:cs typeface="Avenir Next Demi Bold"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1" i="0" kern="1200">
                <a:solidFill>
                  <a:schemeClr val="tx1"/>
                </a:solidFill>
                <a:latin typeface="Avenir Next Demi Bold" charset="0"/>
                <a:ea typeface="Avenir Next Demi Bold" charset="0"/>
                <a:cs typeface="Avenir Next Demi Bold"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1" i="0" kern="1200">
                <a:solidFill>
                  <a:schemeClr val="tx1"/>
                </a:solidFill>
                <a:latin typeface="Avenir Next Demi Bold" charset="0"/>
                <a:ea typeface="Avenir Next Demi Bold" charset="0"/>
                <a:cs typeface="Avenir Next Demi Bold"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1" i="0" kern="1200">
                <a:solidFill>
                  <a:schemeClr val="tx1"/>
                </a:solidFill>
                <a:latin typeface="Avenir Next Demi Bold" charset="0"/>
                <a:ea typeface="Avenir Next Demi Bold" charset="0"/>
                <a:cs typeface="Avenir Next Demi Bold"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000" dirty="0"/>
              <a:t>All test passed - The system created achieves most of the goals set</a:t>
            </a:r>
            <a:r>
              <a:rPr lang="zh-CN" altLang="en-US" sz="2000" dirty="0"/>
              <a:t> </a:t>
            </a:r>
            <a:r>
              <a:rPr lang="en-US" altLang="zh-CN" sz="2000" dirty="0"/>
              <a:t>upon </a:t>
            </a:r>
            <a:r>
              <a:rPr lang="en-US" altLang="zh-CN" sz="2000" dirty="0" err="1"/>
              <a:t>initialising</a:t>
            </a:r>
            <a:r>
              <a:rPr lang="en-US" altLang="zh-CN" sz="2000" dirty="0"/>
              <a:t> the project</a:t>
            </a:r>
          </a:p>
          <a:p>
            <a:r>
              <a:rPr lang="en-US" altLang="zh-CN" sz="2000" dirty="0"/>
              <a:t>A number of new concepts and algorithms were</a:t>
            </a:r>
            <a:r>
              <a:rPr lang="zh-CN" altLang="en-US" sz="2000" dirty="0"/>
              <a:t> </a:t>
            </a:r>
            <a:r>
              <a:rPr lang="en-US" altLang="zh-CN" sz="2000" dirty="0"/>
              <a:t>learned and put into practice. </a:t>
            </a:r>
          </a:p>
          <a:p>
            <a:r>
              <a:rPr lang="en-US" altLang="zh-CN" sz="2000" dirty="0"/>
              <a:t>One algorithm was abandoned and replaced (no comparison made). </a:t>
            </a:r>
          </a:p>
          <a:p>
            <a:endParaRPr lang="en-US" sz="2000" dirty="0"/>
          </a:p>
        </p:txBody>
      </p:sp>
      <p:sp>
        <p:nvSpPr>
          <p:cNvPr id="5" name="Text Placeholder 2">
            <a:extLst>
              <a:ext uri="{FF2B5EF4-FFF2-40B4-BE49-F238E27FC236}">
                <a16:creationId xmlns:a16="http://schemas.microsoft.com/office/drawing/2014/main" id="{4CDD14BE-1628-45EE-961C-495E8B1F1981}"/>
              </a:ext>
            </a:extLst>
          </p:cNvPr>
          <p:cNvSpPr txBox="1">
            <a:spLocks/>
          </p:cNvSpPr>
          <p:nvPr/>
        </p:nvSpPr>
        <p:spPr>
          <a:xfrm>
            <a:off x="1178989" y="3519035"/>
            <a:ext cx="6707712" cy="50782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Tx/>
              <a:buNone/>
              <a:defRPr sz="2667" b="1" i="0" kern="1200" baseline="0">
                <a:solidFill>
                  <a:srgbClr val="00B2DD"/>
                </a:solidFill>
                <a:latin typeface="+mn-lt"/>
                <a:ea typeface="Avenir Next Demi Bold" charset="0"/>
                <a:cs typeface="Avenir Next Demi Bold"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1" i="0" kern="1200">
                <a:solidFill>
                  <a:schemeClr val="tx1"/>
                </a:solidFill>
                <a:latin typeface="Avenir Next Demi Bold" charset="0"/>
                <a:ea typeface="Avenir Next Demi Bold" charset="0"/>
                <a:cs typeface="Avenir Next Demi Bold"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1" i="0" kern="1200">
                <a:solidFill>
                  <a:schemeClr val="tx1"/>
                </a:solidFill>
                <a:latin typeface="Avenir Next Demi Bold" charset="0"/>
                <a:ea typeface="Avenir Next Demi Bold" charset="0"/>
                <a:cs typeface="Avenir Next Demi Bold"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1" i="0" kern="1200">
                <a:solidFill>
                  <a:schemeClr val="tx1"/>
                </a:solidFill>
                <a:latin typeface="Avenir Next Demi Bold" charset="0"/>
                <a:ea typeface="Avenir Next Demi Bold" charset="0"/>
                <a:cs typeface="Avenir Next Demi Bold"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1" i="0" kern="1200">
                <a:solidFill>
                  <a:schemeClr val="tx1"/>
                </a:solidFill>
                <a:latin typeface="Avenir Next Demi Bold" charset="0"/>
                <a:ea typeface="Avenir Next Demi Bold" charset="0"/>
                <a:cs typeface="Avenir Next Demi Bold"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t>Conclusion and </a:t>
            </a:r>
            <a:r>
              <a:rPr lang="en-US" altLang="zh-CN" sz="2800" dirty="0"/>
              <a:t>Evaluation</a:t>
            </a:r>
            <a:endParaRPr lang="zh-CN" altLang="en-US" sz="2800" dirty="0"/>
          </a:p>
          <a:p>
            <a:endParaRPr lang="en-US" sz="2800" dirty="0"/>
          </a:p>
        </p:txBody>
      </p:sp>
    </p:spTree>
    <p:extLst>
      <p:ext uri="{BB962C8B-B14F-4D97-AF65-F5344CB8AC3E}">
        <p14:creationId xmlns:p14="http://schemas.microsoft.com/office/powerpoint/2010/main" val="362527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fade">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2" end="2"/>
                                            </p:txEl>
                                          </p:spTgt>
                                        </p:tgtEl>
                                        <p:attrNameLst>
                                          <p:attrName>style.visibility</p:attrName>
                                        </p:attrNameLst>
                                      </p:cBhvr>
                                      <p:to>
                                        <p:strVal val="visible"/>
                                      </p:to>
                                    </p:set>
                                    <p:animEffect transition="in" filter="fade">
                                      <p:cBhvr>
                                        <p:cTn id="3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normAutofit/>
          </a:bodyPr>
          <a:lstStyle/>
          <a:p>
            <a:pPr algn="l"/>
            <a:r>
              <a:rPr lang="en-US" altLang="zh-CN" sz="2000" dirty="0"/>
              <a:t>More transducer models</a:t>
            </a:r>
            <a:endParaRPr lang="zh-CN" altLang="en-US" sz="2000" dirty="0"/>
          </a:p>
          <a:p>
            <a:pPr algn="l"/>
            <a:r>
              <a:rPr lang="en-US" altLang="zh-CN" sz="2000" dirty="0"/>
              <a:t>More translation algorithms</a:t>
            </a:r>
            <a:endParaRPr lang="zh-CN" altLang="en-US" sz="2000" dirty="0"/>
          </a:p>
          <a:p>
            <a:pPr algn="l"/>
            <a:r>
              <a:rPr lang="en-US" altLang="zh-CN" sz="2000" dirty="0"/>
              <a:t>I/O - A graphical user interface (GUI) could be more efficient and</a:t>
            </a:r>
            <a:r>
              <a:rPr lang="zh-CN" altLang="en-US" sz="2000" dirty="0"/>
              <a:t> </a:t>
            </a:r>
            <a:r>
              <a:rPr lang="en-US" altLang="zh-CN" sz="2000" dirty="0"/>
              <a:t>intuitive when interacting with users. </a:t>
            </a:r>
            <a:endParaRPr lang="zh-CN" altLang="en-US" sz="2000" dirty="0"/>
          </a:p>
        </p:txBody>
      </p:sp>
      <p:sp>
        <p:nvSpPr>
          <p:cNvPr id="3" name="Text Placeholder 2"/>
          <p:cNvSpPr>
            <a:spLocks noGrp="1"/>
          </p:cNvSpPr>
          <p:nvPr>
            <p:ph type="body" sz="quarter" idx="14"/>
          </p:nvPr>
        </p:nvSpPr>
        <p:spPr/>
        <p:txBody>
          <a:bodyPr>
            <a:normAutofit/>
          </a:bodyPr>
          <a:lstStyle/>
          <a:p>
            <a:r>
              <a:rPr lang="en-US" sz="2800" dirty="0">
                <a:latin typeface="+mn-lt"/>
              </a:rPr>
              <a:t>Future work</a:t>
            </a:r>
          </a:p>
        </p:txBody>
      </p:sp>
    </p:spTree>
    <p:extLst>
      <p:ext uri="{BB962C8B-B14F-4D97-AF65-F5344CB8AC3E}">
        <p14:creationId xmlns:p14="http://schemas.microsoft.com/office/powerpoint/2010/main" val="1624548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animEffect transition="in" filter="fade">
                                      <p:cBhvr>
                                        <p:cTn id="15" dur="500"/>
                                        <p:tgtEl>
                                          <p:spTgt spid="2">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Effect transition="in" filter="fade">
                                      <p:cBhvr>
                                        <p:cTn id="20"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39B4AD5-F9C6-46E5-92AA-F74B5443F01B}"/>
              </a:ext>
            </a:extLst>
          </p:cNvPr>
          <p:cNvSpPr txBox="1">
            <a:spLocks/>
          </p:cNvSpPr>
          <p:nvPr/>
        </p:nvSpPr>
        <p:spPr>
          <a:xfrm>
            <a:off x="3928533" y="3429000"/>
            <a:ext cx="4334933" cy="664740"/>
          </a:xfrm>
          <a:prstGeom prst="rect">
            <a:avLst/>
          </a:prstGeom>
        </p:spPr>
        <p:txBody>
          <a:bodyPr anchor="t" anchorCtr="0">
            <a:noAutofit/>
          </a:bodyPr>
          <a:lstStyle>
            <a:lvl1pPr algn="l" defTabSz="685800" rtl="0" eaLnBrk="1" latinLnBrk="0" hangingPunct="1">
              <a:lnSpc>
                <a:spcPct val="90000"/>
              </a:lnSpc>
              <a:spcBef>
                <a:spcPct val="0"/>
              </a:spcBef>
              <a:buNone/>
              <a:defRPr sz="3600" b="1" i="0" kern="1200">
                <a:solidFill>
                  <a:schemeClr val="bg1"/>
                </a:solidFill>
                <a:latin typeface="Avenir Next" charset="0"/>
                <a:ea typeface="Avenir Next" charset="0"/>
                <a:cs typeface="Avenir Next" charset="0"/>
              </a:defRPr>
            </a:lvl1pPr>
          </a:lstStyle>
          <a:p>
            <a:r>
              <a:rPr lang="en-US" altLang="zh-CN" sz="3733" dirty="0">
                <a:solidFill>
                  <a:srgbClr val="00B2DD"/>
                </a:solidFill>
                <a:latin typeface="+mn-lt"/>
              </a:rPr>
              <a:t>Programme Demo</a:t>
            </a:r>
            <a:endParaRPr lang="zh-CN" altLang="en-US" sz="3733" dirty="0">
              <a:solidFill>
                <a:srgbClr val="00B2DD"/>
              </a:solidFill>
              <a:latin typeface="+mn-lt"/>
            </a:endParaRPr>
          </a:p>
        </p:txBody>
      </p:sp>
    </p:spTree>
    <p:extLst>
      <p:ext uri="{BB962C8B-B14F-4D97-AF65-F5344CB8AC3E}">
        <p14:creationId xmlns:p14="http://schemas.microsoft.com/office/powerpoint/2010/main" val="2154038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AE27205-3062-4DDD-8966-58C1C1E35F9E}"/>
              </a:ext>
            </a:extLst>
          </p:cNvPr>
          <p:cNvSpPr>
            <a:spLocks noGrp="1"/>
          </p:cNvSpPr>
          <p:nvPr>
            <p:ph type="body" sz="quarter" idx="13"/>
          </p:nvPr>
        </p:nvSpPr>
        <p:spPr>
          <a:xfrm>
            <a:off x="589196" y="1971150"/>
            <a:ext cx="7957275" cy="4782735"/>
          </a:xfrm>
        </p:spPr>
        <p:txBody>
          <a:bodyPr>
            <a:noAutofit/>
          </a:bodyPr>
          <a:lstStyle/>
          <a:p>
            <a:r>
              <a:rPr lang="en-US" altLang="zh-CN" sz="1800" dirty="0"/>
              <a:t>Regular Languages</a:t>
            </a:r>
          </a:p>
          <a:p>
            <a:r>
              <a:rPr lang="en-US" altLang="zh-CN" sz="1800" dirty="0">
                <a:latin typeface="+mn-lt"/>
              </a:rPr>
              <a:t>Regular functions</a:t>
            </a:r>
          </a:p>
          <a:p>
            <a:r>
              <a:rPr lang="en-US" altLang="zh-CN" sz="1800" dirty="0"/>
              <a:t>Project objectives: Implement chosen models and translation algorithms </a:t>
            </a:r>
          </a:p>
          <a:p>
            <a:r>
              <a:rPr lang="en-US" altLang="zh-CN" sz="1800" dirty="0">
                <a:latin typeface="+mn-lt"/>
              </a:rPr>
              <a:t>Two models: 2DFT and SST</a:t>
            </a:r>
          </a:p>
          <a:p>
            <a:r>
              <a:rPr lang="en-US" altLang="zh-CN" sz="1800" dirty="0">
                <a:latin typeface="+mn-lt"/>
              </a:rPr>
              <a:t>Tools chosen for implementation: Java, Git, GitHub, </a:t>
            </a:r>
            <a:r>
              <a:rPr lang="en-US" altLang="zh-CN" sz="1800" dirty="0" err="1">
                <a:latin typeface="+mn-lt"/>
              </a:rPr>
              <a:t>LaTex</a:t>
            </a:r>
            <a:r>
              <a:rPr lang="en-US" altLang="zh-CN" sz="1800" dirty="0">
                <a:latin typeface="+mn-lt"/>
              </a:rPr>
              <a:t>, </a:t>
            </a:r>
            <a:r>
              <a:rPr lang="en-US" altLang="zh-CN" sz="1800" dirty="0" err="1"/>
              <a:t>TikZ</a:t>
            </a:r>
            <a:endParaRPr lang="en-US" altLang="zh-CN" sz="1800" dirty="0">
              <a:latin typeface="+mn-lt"/>
            </a:endParaRPr>
          </a:p>
          <a:p>
            <a:r>
              <a:rPr lang="en-US" altLang="zh-CN" sz="1800" dirty="0">
                <a:latin typeface="+mn-lt"/>
              </a:rPr>
              <a:t>Plan-base </a:t>
            </a:r>
            <a:r>
              <a:rPr lang="en-US" altLang="zh-CN" sz="1800" dirty="0"/>
              <a:t>project management</a:t>
            </a:r>
          </a:p>
          <a:p>
            <a:r>
              <a:rPr lang="en-US" altLang="zh-CN" sz="1800" dirty="0"/>
              <a:t>Challenge: Redo translation algorithm</a:t>
            </a:r>
          </a:p>
          <a:p>
            <a:r>
              <a:rPr lang="en-US" altLang="zh-CN" sz="1800" dirty="0"/>
              <a:t>White-</a:t>
            </a:r>
            <a:r>
              <a:rPr lang="en-US" altLang="zh-CN" sz="1800" dirty="0">
                <a:latin typeface="+mn-lt"/>
              </a:rPr>
              <a:t>box testing</a:t>
            </a:r>
          </a:p>
          <a:p>
            <a:r>
              <a:rPr lang="en-US" altLang="zh-CN" sz="1800" dirty="0"/>
              <a:t>Conclusion and Evaluation: success but still improvable </a:t>
            </a:r>
          </a:p>
          <a:p>
            <a:r>
              <a:rPr lang="en-US" altLang="zh-CN" sz="1800" dirty="0">
                <a:latin typeface="+mn-lt"/>
              </a:rPr>
              <a:t>Future work: more models and </a:t>
            </a:r>
            <a:r>
              <a:rPr lang="en-US" altLang="zh-CN" sz="1800" dirty="0"/>
              <a:t>translation algorithms, GUI</a:t>
            </a:r>
            <a:endParaRPr lang="en-US" altLang="zh-CN" sz="1800" dirty="0">
              <a:latin typeface="+mn-lt"/>
            </a:endParaRPr>
          </a:p>
          <a:p>
            <a:endParaRPr lang="en-US" altLang="zh-CN" sz="1800" dirty="0">
              <a:latin typeface="+mn-lt"/>
            </a:endParaRPr>
          </a:p>
          <a:p>
            <a:endParaRPr lang="en-US" altLang="zh-CN" sz="1800" dirty="0">
              <a:latin typeface="+mn-lt"/>
            </a:endParaRPr>
          </a:p>
          <a:p>
            <a:endParaRPr lang="en-US" altLang="zh-CN" sz="1800" dirty="0">
              <a:latin typeface="+mn-lt"/>
            </a:endParaRPr>
          </a:p>
          <a:p>
            <a:endParaRPr lang="en-US" altLang="zh-CN" sz="1800" dirty="0">
              <a:latin typeface="+mn-lt"/>
            </a:endParaRPr>
          </a:p>
          <a:p>
            <a:endParaRPr lang="zh-CN" altLang="en-US" sz="1800" dirty="0"/>
          </a:p>
          <a:p>
            <a:endParaRPr lang="zh-CN" altLang="en-US" sz="1800" dirty="0"/>
          </a:p>
        </p:txBody>
      </p:sp>
      <p:sp>
        <p:nvSpPr>
          <p:cNvPr id="3" name="文本占位符 2">
            <a:extLst>
              <a:ext uri="{FF2B5EF4-FFF2-40B4-BE49-F238E27FC236}">
                <a16:creationId xmlns:a16="http://schemas.microsoft.com/office/drawing/2014/main" id="{BAC936AB-A281-4D02-89EA-7783E44FF7A8}"/>
              </a:ext>
            </a:extLst>
          </p:cNvPr>
          <p:cNvSpPr>
            <a:spLocks noGrp="1"/>
          </p:cNvSpPr>
          <p:nvPr>
            <p:ph type="body" sz="quarter" idx="14"/>
          </p:nvPr>
        </p:nvSpPr>
        <p:spPr>
          <a:xfrm>
            <a:off x="440267" y="1454241"/>
            <a:ext cx="6707712" cy="507823"/>
          </a:xfrm>
        </p:spPr>
        <p:txBody>
          <a:bodyPr>
            <a:normAutofit/>
          </a:bodyPr>
          <a:lstStyle/>
          <a:p>
            <a:r>
              <a:rPr lang="en-US" altLang="zh-CN" sz="2800" dirty="0"/>
              <a:t>Summary</a:t>
            </a:r>
            <a:endParaRPr lang="zh-CN" altLang="en-US" sz="2800" dirty="0"/>
          </a:p>
        </p:txBody>
      </p:sp>
      <p:sp>
        <p:nvSpPr>
          <p:cNvPr id="4" name="文本占位符 2">
            <a:extLst>
              <a:ext uri="{FF2B5EF4-FFF2-40B4-BE49-F238E27FC236}">
                <a16:creationId xmlns:a16="http://schemas.microsoft.com/office/drawing/2014/main" id="{8F2025CF-6E95-4398-B14E-5AF937CE5386}"/>
              </a:ext>
            </a:extLst>
          </p:cNvPr>
          <p:cNvSpPr txBox="1">
            <a:spLocks/>
          </p:cNvSpPr>
          <p:nvPr/>
        </p:nvSpPr>
        <p:spPr>
          <a:xfrm>
            <a:off x="8099777" y="4609486"/>
            <a:ext cx="2105378" cy="50782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Tx/>
              <a:buNone/>
              <a:defRPr sz="2667" b="1" i="0" kern="1200" baseline="0">
                <a:solidFill>
                  <a:srgbClr val="00B2DD"/>
                </a:solidFill>
                <a:latin typeface="+mn-lt"/>
                <a:ea typeface="Avenir Next Demi Bold" charset="0"/>
                <a:cs typeface="Avenir Next Demi Bold"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1" i="0" kern="1200">
                <a:solidFill>
                  <a:schemeClr val="tx1"/>
                </a:solidFill>
                <a:latin typeface="Avenir Next Demi Bold" charset="0"/>
                <a:ea typeface="Avenir Next Demi Bold" charset="0"/>
                <a:cs typeface="Avenir Next Demi Bold"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1" i="0" kern="1200">
                <a:solidFill>
                  <a:schemeClr val="tx1"/>
                </a:solidFill>
                <a:latin typeface="Avenir Next Demi Bold" charset="0"/>
                <a:ea typeface="Avenir Next Demi Bold" charset="0"/>
                <a:cs typeface="Avenir Next Demi Bold"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1" i="0" kern="1200">
                <a:solidFill>
                  <a:schemeClr val="tx1"/>
                </a:solidFill>
                <a:latin typeface="Avenir Next Demi Bold" charset="0"/>
                <a:ea typeface="Avenir Next Demi Bold" charset="0"/>
                <a:cs typeface="Avenir Next Demi Bold"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1" i="0" kern="1200">
                <a:solidFill>
                  <a:schemeClr val="tx1"/>
                </a:solidFill>
                <a:latin typeface="Avenir Next Demi Bold" charset="0"/>
                <a:ea typeface="Avenir Next Demi Bold" charset="0"/>
                <a:cs typeface="Avenir Next Demi Bold"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Thank you!</a:t>
            </a:r>
            <a:endParaRPr lang="zh-CN" altLang="en-US" dirty="0"/>
          </a:p>
        </p:txBody>
      </p:sp>
    </p:spTree>
    <p:extLst>
      <p:ext uri="{BB962C8B-B14F-4D97-AF65-F5344CB8AC3E}">
        <p14:creationId xmlns:p14="http://schemas.microsoft.com/office/powerpoint/2010/main" val="222741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animEffect transition="in" filter="fade">
                                      <p:cBhvr>
                                        <p:cTn id="11" dur="500"/>
                                        <p:tgtEl>
                                          <p:spTgt spid="2">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animEffect transition="in" filter="fade">
                                      <p:cBhvr>
                                        <p:cTn id="15" dur="500"/>
                                        <p:tgtEl>
                                          <p:spTgt spid="2">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txEl>
                                              <p:pRg st="2" end="2"/>
                                            </p:txEl>
                                          </p:spTgt>
                                        </p:tgtEl>
                                        <p:attrNameLst>
                                          <p:attrName>style.visibility</p:attrName>
                                        </p:attrNameLst>
                                      </p:cBhvr>
                                      <p:to>
                                        <p:strVal val="visible"/>
                                      </p:to>
                                    </p:set>
                                    <p:animEffect transition="in" filter="fade">
                                      <p:cBhvr>
                                        <p:cTn id="18" dur="500"/>
                                        <p:tgtEl>
                                          <p:spTgt spid="2">
                                            <p:txEl>
                                              <p:pRg st="2" end="2"/>
                                            </p:txEl>
                                          </p:spTgt>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2">
                                            <p:txEl>
                                              <p:pRg st="4" end="4"/>
                                            </p:txEl>
                                          </p:spTgt>
                                        </p:tgtEl>
                                        <p:attrNameLst>
                                          <p:attrName>style.visibility</p:attrName>
                                        </p:attrNameLst>
                                      </p:cBhvr>
                                      <p:to>
                                        <p:strVal val="visible"/>
                                      </p:to>
                                    </p:set>
                                    <p:animEffect transition="in" filter="fade">
                                      <p:cBhvr>
                                        <p:cTn id="26" dur="500"/>
                                        <p:tgtEl>
                                          <p:spTgt spid="2">
                                            <p:txEl>
                                              <p:pRg st="4" end="4"/>
                                            </p:txEl>
                                          </p:spTgt>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2">
                                            <p:txEl>
                                              <p:pRg st="5" end="5"/>
                                            </p:txEl>
                                          </p:spTgt>
                                        </p:tgtEl>
                                        <p:attrNameLst>
                                          <p:attrName>style.visibility</p:attrName>
                                        </p:attrNameLst>
                                      </p:cBhvr>
                                      <p:to>
                                        <p:strVal val="visible"/>
                                      </p:to>
                                    </p:set>
                                    <p:animEffect transition="in" filter="fade">
                                      <p:cBhvr>
                                        <p:cTn id="30" dur="500"/>
                                        <p:tgtEl>
                                          <p:spTgt spid="2">
                                            <p:txEl>
                                              <p:pRg st="5" end="5"/>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
                                            <p:txEl>
                                              <p:pRg st="6" end="6"/>
                                            </p:txEl>
                                          </p:spTgt>
                                        </p:tgtEl>
                                        <p:attrNameLst>
                                          <p:attrName>style.visibility</p:attrName>
                                        </p:attrNameLst>
                                      </p:cBhvr>
                                      <p:to>
                                        <p:strVal val="visible"/>
                                      </p:to>
                                    </p:set>
                                    <p:animEffect transition="in" filter="fade">
                                      <p:cBhvr>
                                        <p:cTn id="33" dur="500"/>
                                        <p:tgtEl>
                                          <p:spTgt spid="2">
                                            <p:txEl>
                                              <p:pRg st="6" end="6"/>
                                            </p:txEl>
                                          </p:spTgt>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animEffect transition="in" filter="fade">
                                      <p:cBhvr>
                                        <p:cTn id="37" dur="500"/>
                                        <p:tgtEl>
                                          <p:spTgt spid="2">
                                            <p:txEl>
                                              <p:pRg st="7" end="7"/>
                                            </p:txEl>
                                          </p:spTgt>
                                        </p:tgtEl>
                                      </p:cBhvr>
                                    </p:animEffect>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2">
                                            <p:txEl>
                                              <p:pRg st="8" end="8"/>
                                            </p:txEl>
                                          </p:spTgt>
                                        </p:tgtEl>
                                        <p:attrNameLst>
                                          <p:attrName>style.visibility</p:attrName>
                                        </p:attrNameLst>
                                      </p:cBhvr>
                                      <p:to>
                                        <p:strVal val="visible"/>
                                      </p:to>
                                    </p:set>
                                    <p:animEffect transition="in" filter="fade">
                                      <p:cBhvr>
                                        <p:cTn id="41" dur="500"/>
                                        <p:tgtEl>
                                          <p:spTgt spid="2">
                                            <p:txEl>
                                              <p:pRg st="8" end="8"/>
                                            </p:txEl>
                                          </p:spTgt>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2">
                                            <p:txEl>
                                              <p:pRg st="9" end="9"/>
                                            </p:txEl>
                                          </p:spTgt>
                                        </p:tgtEl>
                                        <p:attrNameLst>
                                          <p:attrName>style.visibility</p:attrName>
                                        </p:attrNameLst>
                                      </p:cBhvr>
                                      <p:to>
                                        <p:strVal val="visible"/>
                                      </p:to>
                                    </p:set>
                                    <p:animEffect transition="in" filter="fade">
                                      <p:cBhvr>
                                        <p:cTn id="45" dur="500"/>
                                        <p:tgtEl>
                                          <p:spTgt spid="2">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build="p"/>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4F46466-2744-46CE-B9B5-EA209444F45E}"/>
              </a:ext>
            </a:extLst>
          </p:cNvPr>
          <p:cNvSpPr txBox="1">
            <a:spLocks/>
          </p:cNvSpPr>
          <p:nvPr/>
        </p:nvSpPr>
        <p:spPr>
          <a:xfrm>
            <a:off x="5328356" y="3429000"/>
            <a:ext cx="1535288" cy="664740"/>
          </a:xfrm>
          <a:prstGeom prst="rect">
            <a:avLst/>
          </a:prstGeom>
        </p:spPr>
        <p:txBody>
          <a:bodyPr anchor="t" anchorCtr="0">
            <a:noAutofit/>
          </a:bodyPr>
          <a:lstStyle>
            <a:lvl1pPr algn="l" defTabSz="685800" rtl="0" eaLnBrk="1" latinLnBrk="0" hangingPunct="1">
              <a:lnSpc>
                <a:spcPct val="90000"/>
              </a:lnSpc>
              <a:spcBef>
                <a:spcPct val="0"/>
              </a:spcBef>
              <a:buNone/>
              <a:defRPr sz="3600" b="1" i="0" kern="1200">
                <a:solidFill>
                  <a:schemeClr val="bg1"/>
                </a:solidFill>
                <a:latin typeface="Avenir Next" charset="0"/>
                <a:ea typeface="Avenir Next" charset="0"/>
                <a:cs typeface="Avenir Next" charset="0"/>
              </a:defRPr>
            </a:lvl1pPr>
          </a:lstStyle>
          <a:p>
            <a:r>
              <a:rPr lang="en-US" altLang="zh-CN" sz="3733" dirty="0">
                <a:solidFill>
                  <a:srgbClr val="00B2DD"/>
                </a:solidFill>
                <a:latin typeface="+mn-lt"/>
              </a:rPr>
              <a:t>Q &amp; A</a:t>
            </a:r>
            <a:endParaRPr lang="zh-CN" altLang="en-US" sz="3733" dirty="0">
              <a:solidFill>
                <a:srgbClr val="00B2DD"/>
              </a:solidFill>
              <a:latin typeface="+mn-lt"/>
            </a:endParaRPr>
          </a:p>
        </p:txBody>
      </p:sp>
    </p:spTree>
    <p:extLst>
      <p:ext uri="{BB962C8B-B14F-4D97-AF65-F5344CB8AC3E}">
        <p14:creationId xmlns:p14="http://schemas.microsoft.com/office/powerpoint/2010/main" val="3132344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normAutofit/>
          </a:bodyPr>
          <a:lstStyle/>
          <a:p>
            <a:pPr algn="l"/>
            <a:r>
              <a:rPr lang="en-US" altLang="zh-CN" sz="2000" b="1" dirty="0"/>
              <a:t>Natural</a:t>
            </a:r>
            <a:r>
              <a:rPr lang="en-US" altLang="zh-CN" sz="2000" dirty="0"/>
              <a:t>:</a:t>
            </a:r>
            <a:r>
              <a:rPr lang="en-US" altLang="zh-CN" sz="2000" b="1" dirty="0"/>
              <a:t> </a:t>
            </a:r>
            <a:r>
              <a:rPr lang="en-US" altLang="zh-CN" sz="2000" dirty="0"/>
              <a:t>Intuitive operational model of finite-state automata.</a:t>
            </a:r>
            <a:endParaRPr lang="zh-CN" altLang="en-US" sz="2000" dirty="0"/>
          </a:p>
          <a:p>
            <a:r>
              <a:rPr lang="en-US" altLang="zh-CN" sz="2000" b="1" dirty="0"/>
              <a:t>Robust</a:t>
            </a:r>
            <a:r>
              <a:rPr lang="en-US" altLang="zh-CN" sz="2000" dirty="0"/>
              <a:t>: Alternative characterizations and closure properties.</a:t>
            </a:r>
            <a:endParaRPr lang="zh-CN" altLang="en-US" sz="2000" dirty="0"/>
          </a:p>
          <a:p>
            <a:r>
              <a:rPr lang="en-US" sz="2000" b="1" dirty="0"/>
              <a:t>Analyzable</a:t>
            </a:r>
            <a:r>
              <a:rPr lang="en-US" sz="2000" dirty="0"/>
              <a:t>: </a:t>
            </a:r>
            <a:r>
              <a:rPr lang="en-US" altLang="zh-CN" sz="2000" dirty="0"/>
              <a:t>Algorithms for emptiness, equivalence …</a:t>
            </a:r>
          </a:p>
          <a:p>
            <a:r>
              <a:rPr lang="en-US" altLang="zh-CN" sz="2000" b="1" dirty="0"/>
              <a:t>Applications</a:t>
            </a:r>
            <a:r>
              <a:rPr lang="en-US" altLang="zh-CN" sz="2000" dirty="0"/>
              <a:t>: Algorithmic verification, text processing …</a:t>
            </a:r>
            <a:endParaRPr lang="zh-CN" altLang="en-US" sz="2000" dirty="0"/>
          </a:p>
        </p:txBody>
      </p:sp>
      <p:sp>
        <p:nvSpPr>
          <p:cNvPr id="3" name="Text Placeholder 2"/>
          <p:cNvSpPr>
            <a:spLocks noGrp="1"/>
          </p:cNvSpPr>
          <p:nvPr>
            <p:ph type="body" sz="quarter" idx="14"/>
          </p:nvPr>
        </p:nvSpPr>
        <p:spPr/>
        <p:txBody>
          <a:bodyPr>
            <a:normAutofit/>
          </a:bodyPr>
          <a:lstStyle/>
          <a:p>
            <a:r>
              <a:rPr lang="en-US" altLang="zh-CN" sz="2800" dirty="0"/>
              <a:t>Regular Languages</a:t>
            </a:r>
            <a:endParaRPr lang="zh-CN" altLang="en-US" sz="2800" dirty="0"/>
          </a:p>
          <a:p>
            <a:endParaRPr lang="en-US" sz="2800" dirty="0">
              <a:latin typeface="+mn-lt"/>
            </a:endParaRPr>
          </a:p>
        </p:txBody>
      </p:sp>
      <p:pic>
        <p:nvPicPr>
          <p:cNvPr id="5" name="图片 4" descr="图示&#10;&#10;描述已自动生成">
            <a:extLst>
              <a:ext uri="{FF2B5EF4-FFF2-40B4-BE49-F238E27FC236}">
                <a16:creationId xmlns:a16="http://schemas.microsoft.com/office/drawing/2014/main" id="{82C16A4C-93DA-40E5-82E1-6E3C61182C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59464" y="2695842"/>
            <a:ext cx="3282441" cy="1489302"/>
          </a:xfrm>
          <a:prstGeom prst="rect">
            <a:avLst/>
          </a:prstGeom>
        </p:spPr>
      </p:pic>
      <p:sp>
        <p:nvSpPr>
          <p:cNvPr id="6" name="文本框 5">
            <a:extLst>
              <a:ext uri="{FF2B5EF4-FFF2-40B4-BE49-F238E27FC236}">
                <a16:creationId xmlns:a16="http://schemas.microsoft.com/office/drawing/2014/main" id="{492F44B1-C740-4033-8852-5CA6827675E9}"/>
              </a:ext>
            </a:extLst>
          </p:cNvPr>
          <p:cNvSpPr txBox="1"/>
          <p:nvPr/>
        </p:nvSpPr>
        <p:spPr>
          <a:xfrm>
            <a:off x="9552723" y="4080984"/>
            <a:ext cx="1495922" cy="369332"/>
          </a:xfrm>
          <a:prstGeom prst="rect">
            <a:avLst/>
          </a:prstGeom>
          <a:noFill/>
        </p:spPr>
        <p:txBody>
          <a:bodyPr wrap="none" rtlCol="0">
            <a:spAutoFit/>
          </a:bodyPr>
          <a:lstStyle/>
          <a:p>
            <a:r>
              <a:rPr lang="en-US" altLang="zh-CN" dirty="0"/>
              <a:t>DFA example</a:t>
            </a:r>
            <a:endParaRPr lang="zh-CN" altLang="en-US" dirty="0"/>
          </a:p>
        </p:txBody>
      </p:sp>
    </p:spTree>
    <p:extLst>
      <p:ext uri="{BB962C8B-B14F-4D97-AF65-F5344CB8AC3E}">
        <p14:creationId xmlns:p14="http://schemas.microsoft.com/office/powerpoint/2010/main" val="3427877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animEffect transition="in" filter="fade">
                                      <p:cBhvr>
                                        <p:cTn id="23" dur="500"/>
                                        <p:tgtEl>
                                          <p:spTgt spid="2">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
                                            <p:txEl>
                                              <p:pRg st="2" end="2"/>
                                            </p:txEl>
                                          </p:spTgt>
                                        </p:tgtEl>
                                        <p:attrNameLst>
                                          <p:attrName>style.visibility</p:attrName>
                                        </p:attrNameLst>
                                      </p:cBhvr>
                                      <p:to>
                                        <p:strVal val="visible"/>
                                      </p:to>
                                    </p:set>
                                    <p:animEffect transition="in" filter="fade">
                                      <p:cBhvr>
                                        <p:cTn id="28" dur="500"/>
                                        <p:tgtEl>
                                          <p:spTgt spid="2">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
                                            <p:txEl>
                                              <p:pRg st="3" end="3"/>
                                            </p:txEl>
                                          </p:spTgt>
                                        </p:tgtEl>
                                        <p:attrNameLst>
                                          <p:attrName>style.visibility</p:attrName>
                                        </p:attrNameLst>
                                      </p:cBhvr>
                                      <p:to>
                                        <p:strVal val="visible"/>
                                      </p:to>
                                    </p:set>
                                    <p:animEffect transition="in" filter="fade">
                                      <p:cBhvr>
                                        <p:cTn id="33"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a:xfrm>
            <a:off x="5904089" y="606869"/>
            <a:ext cx="5147734" cy="828157"/>
          </a:xfrm>
        </p:spPr>
        <p:txBody>
          <a:bodyPr>
            <a:noAutofit/>
          </a:bodyPr>
          <a:lstStyle/>
          <a:p>
            <a:r>
              <a:rPr lang="en-US" altLang="zh-CN" sz="2800" dirty="0"/>
              <a:t>Verification of List-processing Programs</a:t>
            </a:r>
            <a:endParaRPr lang="zh-CN" altLang="en-US" sz="2800" dirty="0"/>
          </a:p>
          <a:p>
            <a:endParaRPr lang="en-US" sz="2800" dirty="0"/>
          </a:p>
          <a:p>
            <a:endParaRPr lang="en-US" sz="2800" dirty="0"/>
          </a:p>
        </p:txBody>
      </p:sp>
      <p:sp>
        <p:nvSpPr>
          <p:cNvPr id="5" name="Text Placeholder 4"/>
          <p:cNvSpPr>
            <a:spLocks noGrp="1"/>
          </p:cNvSpPr>
          <p:nvPr>
            <p:ph type="body" sz="quarter" idx="16"/>
          </p:nvPr>
        </p:nvSpPr>
        <p:spPr>
          <a:xfrm>
            <a:off x="6096000" y="1611404"/>
            <a:ext cx="4955822" cy="1361068"/>
          </a:xfrm>
        </p:spPr>
        <p:txBody>
          <a:bodyPr vert="horz" lIns="91440" tIns="45720" rIns="91440" bIns="45720" rtlCol="0">
            <a:normAutofit/>
          </a:bodyPr>
          <a:lstStyle/>
          <a:p>
            <a:r>
              <a:rPr lang="en-US" altLang="zh-CN" sz="2000" b="0" dirty="0"/>
              <a:t>We can preform a simple function D* </a:t>
            </a:r>
            <a:r>
              <a:rPr lang="zh-CN" altLang="en-US" sz="2000" b="0" i="0" u="none" strike="noStrike" baseline="0" dirty="0">
                <a:latin typeface="Wingdings" panose="05000000000000000000" pitchFamily="2" charset="2"/>
              </a:rPr>
              <a:t></a:t>
            </a:r>
            <a:r>
              <a:rPr lang="en-US" altLang="zh-CN" sz="2000" b="0" dirty="0"/>
              <a:t>D* using such as a program</a:t>
            </a:r>
          </a:p>
          <a:p>
            <a:r>
              <a:rPr lang="en-US" altLang="zh-CN" sz="2000" b="0" dirty="0"/>
              <a:t>Typically: Insert, Delete, Reverse …</a:t>
            </a:r>
            <a:endParaRPr lang="zh-CN" altLang="en-US" sz="2000" b="0" dirty="0"/>
          </a:p>
        </p:txBody>
      </p:sp>
      <p:pic>
        <p:nvPicPr>
          <p:cNvPr id="11" name="图片 10" descr="卡通人物&#10;&#10;低可信度描述已自动生成">
            <a:extLst>
              <a:ext uri="{FF2B5EF4-FFF2-40B4-BE49-F238E27FC236}">
                <a16:creationId xmlns:a16="http://schemas.microsoft.com/office/drawing/2014/main" id="{9EFF152E-B292-45B6-9838-0ABD2D8E9B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4089" y="3148850"/>
            <a:ext cx="4955822" cy="1361068"/>
          </a:xfrm>
          <a:prstGeom prst="rect">
            <a:avLst/>
          </a:prstGeom>
        </p:spPr>
      </p:pic>
      <p:pic>
        <p:nvPicPr>
          <p:cNvPr id="4" name="图片 3" descr="文本, 信件&#10;&#10;描述已自动生成">
            <a:extLst>
              <a:ext uri="{FF2B5EF4-FFF2-40B4-BE49-F238E27FC236}">
                <a16:creationId xmlns:a16="http://schemas.microsoft.com/office/drawing/2014/main" id="{E1C54B67-56E5-4E65-92DA-78060F8F3B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9165" y="62753"/>
            <a:ext cx="3658232" cy="5109882"/>
          </a:xfrm>
          <a:prstGeom prst="rect">
            <a:avLst/>
          </a:prstGeom>
        </p:spPr>
      </p:pic>
    </p:spTree>
    <p:extLst>
      <p:ext uri="{BB962C8B-B14F-4D97-AF65-F5344CB8AC3E}">
        <p14:creationId xmlns:p14="http://schemas.microsoft.com/office/powerpoint/2010/main" val="731932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500"/>
                                        <p:tgtEl>
                                          <p:spTgt spid="5">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xEl>
                                              <p:pRg st="1" end="1"/>
                                            </p:txEl>
                                          </p:spTgt>
                                        </p:tgtEl>
                                        <p:attrNameLst>
                                          <p:attrName>style.visibility</p:attrName>
                                        </p:attrNameLst>
                                      </p:cBhvr>
                                      <p:to>
                                        <p:strVal val="visible"/>
                                      </p:to>
                                    </p:set>
                                    <p:animEffect transition="in" filter="fade">
                                      <p:cBhvr>
                                        <p:cTn id="16" dur="500"/>
                                        <p:tgtEl>
                                          <p:spTgt spid="5">
                                            <p:txEl>
                                              <p:pRg st="1" end="1"/>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178988" y="3099144"/>
            <a:ext cx="6858701" cy="3283944"/>
          </a:xfrm>
        </p:spPr>
        <p:txBody>
          <a:bodyPr>
            <a:normAutofit/>
          </a:bodyPr>
          <a:lstStyle/>
          <a:p>
            <a:r>
              <a:rPr lang="en-US" altLang="zh-CN" sz="2000" dirty="0"/>
              <a:t>Applications: list-processing programs verification, document transformation</a:t>
            </a:r>
          </a:p>
          <a:p>
            <a:r>
              <a:rPr lang="en-US" altLang="zh-CN" sz="2000" dirty="0"/>
              <a:t>Defined by variation of classical finite-state automata</a:t>
            </a:r>
            <a:endParaRPr lang="zh-CN" altLang="en-US" sz="2000" dirty="0"/>
          </a:p>
          <a:p>
            <a:pPr algn="l"/>
            <a:r>
              <a:rPr lang="en-US" altLang="zh-CN" sz="2000" dirty="0"/>
              <a:t>Closed under sequential composition</a:t>
            </a:r>
          </a:p>
          <a:p>
            <a:pPr algn="l"/>
            <a:r>
              <a:rPr lang="en-US" altLang="zh-CN" sz="2000" dirty="0"/>
              <a:t>Decidable to check equivalence </a:t>
            </a:r>
            <a:endParaRPr lang="zh-CN" altLang="en-US" sz="2000" dirty="0"/>
          </a:p>
          <a:p>
            <a:r>
              <a:rPr lang="en-US" altLang="zh-CN" sz="2000" dirty="0"/>
              <a:t>The ratio of the length of the output string to the length of the input string is bounded by O(n)</a:t>
            </a:r>
          </a:p>
          <a:p>
            <a:endParaRPr lang="zh-CN" altLang="en-US" sz="2000" b="0" i="0" u="none" strike="noStrike" baseline="0" dirty="0">
              <a:solidFill>
                <a:srgbClr val="C00000"/>
              </a:solidFill>
              <a:latin typeface="ComicSansMS"/>
            </a:endParaRPr>
          </a:p>
          <a:p>
            <a:endParaRPr lang="en-US" sz="2000" dirty="0"/>
          </a:p>
        </p:txBody>
      </p:sp>
      <p:sp>
        <p:nvSpPr>
          <p:cNvPr id="3" name="Text Placeholder 2"/>
          <p:cNvSpPr>
            <a:spLocks noGrp="1"/>
          </p:cNvSpPr>
          <p:nvPr>
            <p:ph type="body" sz="quarter" idx="14"/>
          </p:nvPr>
        </p:nvSpPr>
        <p:spPr/>
        <p:txBody>
          <a:bodyPr>
            <a:normAutofit/>
          </a:bodyPr>
          <a:lstStyle/>
          <a:p>
            <a:r>
              <a:rPr lang="en-US" sz="2800" dirty="0">
                <a:latin typeface="+mn-lt"/>
              </a:rPr>
              <a:t>Regular functions</a:t>
            </a:r>
          </a:p>
        </p:txBody>
      </p:sp>
    </p:spTree>
    <p:extLst>
      <p:ext uri="{BB962C8B-B14F-4D97-AF65-F5344CB8AC3E}">
        <p14:creationId xmlns:p14="http://schemas.microsoft.com/office/powerpoint/2010/main" val="964581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animEffect transition="in" filter="fade">
                                      <p:cBhvr>
                                        <p:cTn id="17" dur="500"/>
                                        <p:tgtEl>
                                          <p:spTgt spid="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2" end="2"/>
                                            </p:txEl>
                                          </p:spTgt>
                                        </p:tgtEl>
                                        <p:attrNameLst>
                                          <p:attrName>style.visibility</p:attrName>
                                        </p:attrNameLst>
                                      </p:cBhvr>
                                      <p:to>
                                        <p:strVal val="visible"/>
                                      </p:to>
                                    </p:set>
                                    <p:animEffect transition="in" filter="fade">
                                      <p:cBhvr>
                                        <p:cTn id="22" dur="500"/>
                                        <p:tgtEl>
                                          <p:spTgt spid="2">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animEffect transition="in" filter="fade">
                                      <p:cBhvr>
                                        <p:cTn id="27" dur="500"/>
                                        <p:tgtEl>
                                          <p:spTgt spid="2">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
                                            <p:txEl>
                                              <p:pRg st="4" end="4"/>
                                            </p:txEl>
                                          </p:spTgt>
                                        </p:tgtEl>
                                        <p:attrNameLst>
                                          <p:attrName>style.visibility</p:attrName>
                                        </p:attrNameLst>
                                      </p:cBhvr>
                                      <p:to>
                                        <p:strVal val="visible"/>
                                      </p:to>
                                    </p:set>
                                    <p:animEffect transition="in" filter="fade">
                                      <p:cBhvr>
                                        <p:cTn id="32"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178989" y="3099144"/>
            <a:ext cx="10012886" cy="3283944"/>
          </a:xfrm>
        </p:spPr>
        <p:txBody>
          <a:bodyPr>
            <a:normAutofit/>
          </a:bodyPr>
          <a:lstStyle/>
          <a:p>
            <a:pPr>
              <a:buClr>
                <a:srgbClr val="00B2DD"/>
              </a:buClr>
            </a:pPr>
            <a:r>
              <a:rPr lang="en-US" sz="2000" dirty="0">
                <a:latin typeface="+mn-lt"/>
              </a:rPr>
              <a:t>Simulate different transducer models that express regular functions</a:t>
            </a:r>
          </a:p>
          <a:p>
            <a:pPr marL="0" indent="0">
              <a:buNone/>
            </a:pPr>
            <a:r>
              <a:rPr lang="en-US" altLang="zh-CN" sz="1800" dirty="0"/>
              <a:t>	- Deterministic two-way finite state transducers (2DFT)                [Ginsburg and Rose, 1966]</a:t>
            </a:r>
          </a:p>
          <a:p>
            <a:pPr marL="0" indent="0">
              <a:buNone/>
            </a:pPr>
            <a:r>
              <a:rPr lang="en-US" altLang="zh-CN" sz="1800" dirty="0"/>
              <a:t>	- Deterministic streaming string transducers (SST)                [Alur and </a:t>
            </a:r>
            <a:r>
              <a:rPr lang="en-US" altLang="zh-CN" sz="1800" dirty="0" err="1"/>
              <a:t>Cerný</a:t>
            </a:r>
            <a:r>
              <a:rPr lang="en-US" altLang="zh-CN" sz="1800" dirty="0"/>
              <a:t>, FSTTCS 2010]</a:t>
            </a:r>
            <a:endParaRPr lang="zh-CN" altLang="en-US" sz="1800" dirty="0"/>
          </a:p>
          <a:p>
            <a:pPr marL="0" indent="0">
              <a:buNone/>
            </a:pPr>
            <a:r>
              <a:rPr lang="en-US" altLang="zh-CN" sz="1800" dirty="0"/>
              <a:t>	- Deterministic MSO transducers (MSOT)    [</a:t>
            </a:r>
            <a:r>
              <a:rPr lang="en-US" altLang="zh-CN" sz="1800" dirty="0" err="1"/>
              <a:t>Engelfriet</a:t>
            </a:r>
            <a:r>
              <a:rPr lang="en-US" altLang="zh-CN" sz="1800" dirty="0"/>
              <a:t> and </a:t>
            </a:r>
            <a:r>
              <a:rPr lang="en-US" altLang="zh-CN" sz="1800" dirty="0" err="1"/>
              <a:t>Hoogeboom</a:t>
            </a:r>
            <a:r>
              <a:rPr lang="en-US" altLang="zh-CN" sz="1800" dirty="0"/>
              <a:t>, ACM TOCL 2001]</a:t>
            </a:r>
            <a:endParaRPr lang="zh-CN" altLang="en-US" sz="1800" dirty="0"/>
          </a:p>
          <a:p>
            <a:r>
              <a:rPr lang="en-US" altLang="zh-CN" sz="2000" dirty="0"/>
              <a:t>Simulate translation algorithms between different models</a:t>
            </a:r>
          </a:p>
          <a:p>
            <a:pPr marL="0" indent="0">
              <a:buNone/>
            </a:pPr>
            <a:r>
              <a:rPr lang="en-US" altLang="zh-CN" sz="2000" dirty="0"/>
              <a:t>	</a:t>
            </a:r>
            <a:r>
              <a:rPr lang="en-US" altLang="zh-CN" sz="1800" dirty="0"/>
              <a:t>- 2DFT </a:t>
            </a:r>
            <a:r>
              <a:rPr lang="zh-CN" altLang="en-US" sz="1800" dirty="0"/>
              <a:t>↔ </a:t>
            </a:r>
            <a:r>
              <a:rPr lang="en-US" altLang="zh-CN" sz="1800" dirty="0"/>
              <a:t>SST                                                         [</a:t>
            </a:r>
            <a:r>
              <a:rPr lang="en-US" altLang="zh-CN" sz="1800" dirty="0" err="1"/>
              <a:t>Dartois</a:t>
            </a:r>
            <a:r>
              <a:rPr lang="en-US" altLang="zh-CN" sz="1800" dirty="0"/>
              <a:t>, </a:t>
            </a:r>
            <a:r>
              <a:rPr lang="en-US" altLang="zh-CN" sz="1800" dirty="0" err="1"/>
              <a:t>Jecker</a:t>
            </a:r>
            <a:r>
              <a:rPr lang="en-US" altLang="zh-CN" sz="1800" dirty="0"/>
              <a:t> and </a:t>
            </a:r>
            <a:r>
              <a:rPr lang="en-US" altLang="zh-CN" sz="1800" dirty="0" err="1"/>
              <a:t>Reynier</a:t>
            </a:r>
            <a:r>
              <a:rPr lang="en-US" altLang="zh-CN" sz="1800" dirty="0"/>
              <a:t>, DLT 2016]</a:t>
            </a:r>
          </a:p>
          <a:p>
            <a:endParaRPr lang="zh-CN" altLang="en-US" sz="2000" dirty="0"/>
          </a:p>
          <a:p>
            <a:pPr>
              <a:buClr>
                <a:srgbClr val="00B2DD"/>
              </a:buClr>
            </a:pPr>
            <a:endParaRPr lang="en-US" sz="2000" dirty="0">
              <a:latin typeface="+mn-lt"/>
            </a:endParaRPr>
          </a:p>
        </p:txBody>
      </p:sp>
      <p:sp>
        <p:nvSpPr>
          <p:cNvPr id="3" name="Text Placeholder 2"/>
          <p:cNvSpPr>
            <a:spLocks noGrp="1"/>
          </p:cNvSpPr>
          <p:nvPr>
            <p:ph type="body" sz="quarter" idx="14"/>
          </p:nvPr>
        </p:nvSpPr>
        <p:spPr/>
        <p:txBody>
          <a:bodyPr>
            <a:normAutofit/>
          </a:bodyPr>
          <a:lstStyle/>
          <a:p>
            <a:r>
              <a:rPr lang="en-US" sz="2800" dirty="0">
                <a:latin typeface="+mn-lt"/>
              </a:rPr>
              <a:t>Project objectives</a:t>
            </a:r>
          </a:p>
        </p:txBody>
      </p:sp>
    </p:spTree>
    <p:extLst>
      <p:ext uri="{BB962C8B-B14F-4D97-AF65-F5344CB8AC3E}">
        <p14:creationId xmlns:p14="http://schemas.microsoft.com/office/powerpoint/2010/main" val="2689669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animEffect transition="in" filter="fade">
                                      <p:cBhvr>
                                        <p:cTn id="15" dur="500"/>
                                        <p:tgtEl>
                                          <p:spTgt spid="2">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txEl>
                                              <p:pRg st="2" end="2"/>
                                            </p:txEl>
                                          </p:spTgt>
                                        </p:tgtEl>
                                        <p:attrNameLst>
                                          <p:attrName>style.visibility</p:attrName>
                                        </p:attrNameLst>
                                      </p:cBhvr>
                                      <p:to>
                                        <p:strVal val="visible"/>
                                      </p:to>
                                    </p:set>
                                    <p:animEffect transition="in" filter="fade">
                                      <p:cBhvr>
                                        <p:cTn id="18" dur="500"/>
                                        <p:tgtEl>
                                          <p:spTgt spid="2">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animEffect transition="in" filter="fade">
                                      <p:cBhvr>
                                        <p:cTn id="21" dur="500"/>
                                        <p:tgtEl>
                                          <p:spTgt spid="2">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
                                            <p:txEl>
                                              <p:pRg st="4" end="4"/>
                                            </p:txEl>
                                          </p:spTgt>
                                        </p:tgtEl>
                                        <p:attrNameLst>
                                          <p:attrName>style.visibility</p:attrName>
                                        </p:attrNameLst>
                                      </p:cBhvr>
                                      <p:to>
                                        <p:strVal val="visible"/>
                                      </p:to>
                                    </p:set>
                                    <p:animEffect transition="in" filter="fade">
                                      <p:cBhvr>
                                        <p:cTn id="26" dur="500"/>
                                        <p:tgtEl>
                                          <p:spTgt spid="2">
                                            <p:txEl>
                                              <p:pRg st="4" end="4"/>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
                                            <p:txEl>
                                              <p:pRg st="5" end="5"/>
                                            </p:txEl>
                                          </p:spTgt>
                                        </p:tgtEl>
                                        <p:attrNameLst>
                                          <p:attrName>style.visibility</p:attrName>
                                        </p:attrNameLst>
                                      </p:cBhvr>
                                      <p:to>
                                        <p:strVal val="visible"/>
                                      </p:to>
                                    </p:set>
                                    <p:animEffect transition="in" filter="fade">
                                      <p:cBhvr>
                                        <p:cTn id="29"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178988" y="3175393"/>
            <a:ext cx="8430534" cy="3496118"/>
          </a:xfrm>
        </p:spPr>
        <p:txBody>
          <a:bodyPr>
            <a:normAutofit/>
          </a:bodyPr>
          <a:lstStyle/>
          <a:p>
            <a:pPr>
              <a:buClr>
                <a:srgbClr val="00B2DD"/>
              </a:buClr>
            </a:pPr>
            <a:r>
              <a:rPr lang="en-US" sz="2000" dirty="0"/>
              <a:t>Similar to DFA but with output and two-way movement</a:t>
            </a:r>
            <a:endParaRPr lang="en-US" sz="2000" dirty="0">
              <a:latin typeface="+mn-lt"/>
            </a:endParaRPr>
          </a:p>
          <a:p>
            <a:endParaRPr lang="en-US" altLang="zh-CN" sz="2000" dirty="0"/>
          </a:p>
          <a:p>
            <a:endParaRPr lang="en-US" altLang="zh-CN" sz="2000" dirty="0"/>
          </a:p>
          <a:p>
            <a:endParaRPr lang="en-US" altLang="zh-CN" sz="2000" dirty="0"/>
          </a:p>
          <a:p>
            <a:endParaRPr lang="en-US" altLang="zh-CN" sz="2000" dirty="0"/>
          </a:p>
          <a:p>
            <a:endParaRPr lang="en-US" altLang="zh-CN" sz="2000" dirty="0"/>
          </a:p>
          <a:p>
            <a:r>
              <a:rPr lang="en-US" altLang="zh-CN" sz="2000" dirty="0"/>
              <a:t>Closure under sequential composition</a:t>
            </a:r>
            <a:endParaRPr lang="en-US" sz="2000" dirty="0">
              <a:latin typeface="+mn-lt"/>
            </a:endParaRPr>
          </a:p>
        </p:txBody>
      </p:sp>
      <p:sp>
        <p:nvSpPr>
          <p:cNvPr id="3" name="Text Placeholder 2"/>
          <p:cNvSpPr>
            <a:spLocks noGrp="1"/>
          </p:cNvSpPr>
          <p:nvPr>
            <p:ph type="body" sz="quarter" idx="14"/>
          </p:nvPr>
        </p:nvSpPr>
        <p:spPr>
          <a:xfrm>
            <a:off x="1178988" y="2188019"/>
            <a:ext cx="7648923" cy="948043"/>
          </a:xfrm>
        </p:spPr>
        <p:txBody>
          <a:bodyPr>
            <a:noAutofit/>
          </a:bodyPr>
          <a:lstStyle/>
          <a:p>
            <a:r>
              <a:rPr lang="en-US" altLang="zh-CN" sz="2800" dirty="0"/>
              <a:t>Deterministic two-way finite state transducers (2DFT) </a:t>
            </a:r>
            <a:r>
              <a:rPr lang="en-US" altLang="zh-CN" sz="1600" dirty="0"/>
              <a:t>[Ginsburg and Rose, 1966; </a:t>
            </a:r>
            <a:r>
              <a:rPr lang="en-US" altLang="zh-CN" sz="1600" dirty="0" err="1"/>
              <a:t>Chytil</a:t>
            </a:r>
            <a:r>
              <a:rPr lang="en-US" altLang="zh-CN" sz="1600" dirty="0"/>
              <a:t> and </a:t>
            </a:r>
            <a:r>
              <a:rPr lang="en-US" altLang="zh-CN" sz="1600" dirty="0" err="1"/>
              <a:t>Jákl</a:t>
            </a:r>
            <a:r>
              <a:rPr lang="en-US" altLang="zh-CN" sz="1600" dirty="0"/>
              <a:t>, ICALP 1977]</a:t>
            </a:r>
            <a:endParaRPr lang="zh-CN" altLang="en-US" sz="2800" dirty="0"/>
          </a:p>
        </p:txBody>
      </p:sp>
      <p:pic>
        <p:nvPicPr>
          <p:cNvPr id="6" name="图片 5" descr="图示&#10;&#10;描述已自动生成">
            <a:extLst>
              <a:ext uri="{FF2B5EF4-FFF2-40B4-BE49-F238E27FC236}">
                <a16:creationId xmlns:a16="http://schemas.microsoft.com/office/drawing/2014/main" id="{27A84485-9AFB-4A69-9BA8-C61AF9FC94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7763" y="3877571"/>
            <a:ext cx="4651439" cy="1764536"/>
          </a:xfrm>
          <a:prstGeom prst="rect">
            <a:avLst/>
          </a:prstGeom>
        </p:spPr>
      </p:pic>
      <p:sp>
        <p:nvSpPr>
          <p:cNvPr id="9" name="箭头: 下 8">
            <a:extLst>
              <a:ext uri="{FF2B5EF4-FFF2-40B4-BE49-F238E27FC236}">
                <a16:creationId xmlns:a16="http://schemas.microsoft.com/office/drawing/2014/main" id="{3F0DE58C-784B-47A6-852F-EEE9189B1139}"/>
              </a:ext>
            </a:extLst>
          </p:cNvPr>
          <p:cNvSpPr/>
          <p:nvPr/>
        </p:nvSpPr>
        <p:spPr>
          <a:xfrm>
            <a:off x="8953277" y="4200498"/>
            <a:ext cx="267262" cy="366360"/>
          </a:xfrm>
          <a:prstGeom prst="downArrow">
            <a:avLst/>
          </a:prstGeom>
          <a:solidFill>
            <a:schemeClr val="accent5">
              <a:lumMod val="60000"/>
              <a:lumOff val="4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0000"/>
              </a:solidFill>
            </a:endParaRPr>
          </a:p>
        </p:txBody>
      </p:sp>
      <p:sp>
        <p:nvSpPr>
          <p:cNvPr id="10" name="文本框 9">
            <a:extLst>
              <a:ext uri="{FF2B5EF4-FFF2-40B4-BE49-F238E27FC236}">
                <a16:creationId xmlns:a16="http://schemas.microsoft.com/office/drawing/2014/main" id="{D4BA7A6C-9565-4CE6-A78A-9D6543EB3324}"/>
              </a:ext>
            </a:extLst>
          </p:cNvPr>
          <p:cNvSpPr txBox="1"/>
          <p:nvPr/>
        </p:nvSpPr>
        <p:spPr>
          <a:xfrm>
            <a:off x="8436775" y="4479723"/>
            <a:ext cx="340158" cy="369332"/>
          </a:xfrm>
          <a:prstGeom prst="rect">
            <a:avLst/>
          </a:prstGeom>
          <a:noFill/>
        </p:spPr>
        <p:txBody>
          <a:bodyPr wrap="none" rtlCol="0">
            <a:spAutoFit/>
          </a:bodyPr>
          <a:lstStyle/>
          <a:p>
            <a:r>
              <a:rPr lang="en-US" altLang="zh-CN" dirty="0">
                <a:latin typeface="Arial" panose="020B0604020202020204" pitchFamily="34" charset="0"/>
                <a:cs typeface="Arial" panose="020B0604020202020204" pitchFamily="34" charset="0"/>
              </a:rPr>
              <a:t>⊢</a:t>
            </a:r>
            <a:endParaRPr lang="zh-CN" altLang="en-US" dirty="0">
              <a:latin typeface="Arial" panose="020B0604020202020204" pitchFamily="34" charset="0"/>
              <a:cs typeface="Arial" panose="020B0604020202020204" pitchFamily="34" charset="0"/>
            </a:endParaRPr>
          </a:p>
        </p:txBody>
      </p:sp>
      <p:sp>
        <p:nvSpPr>
          <p:cNvPr id="11" name="文本框 10">
            <a:extLst>
              <a:ext uri="{FF2B5EF4-FFF2-40B4-BE49-F238E27FC236}">
                <a16:creationId xmlns:a16="http://schemas.microsoft.com/office/drawing/2014/main" id="{A741AE5C-6788-4233-8C6B-73004587946A}"/>
              </a:ext>
            </a:extLst>
          </p:cNvPr>
          <p:cNvSpPr txBox="1"/>
          <p:nvPr/>
        </p:nvSpPr>
        <p:spPr>
          <a:xfrm>
            <a:off x="10308901" y="4479723"/>
            <a:ext cx="336952" cy="369332"/>
          </a:xfrm>
          <a:prstGeom prst="rect">
            <a:avLst/>
          </a:prstGeom>
          <a:noFill/>
        </p:spPr>
        <p:txBody>
          <a:bodyPr wrap="none" rtlCol="0">
            <a:spAutoFit/>
          </a:bodyPr>
          <a:lstStyle/>
          <a:p>
            <a:r>
              <a:rPr lang="en-US" altLang="zh-CN" dirty="0">
                <a:latin typeface="Arial" panose="020B0604020202020204" pitchFamily="34" charset="0"/>
                <a:cs typeface="Arial" panose="020B0604020202020204" pitchFamily="34" charset="0"/>
              </a:rPr>
              <a:t>⊣</a:t>
            </a:r>
            <a:endParaRPr lang="zh-CN" altLang="en-US" dirty="0">
              <a:latin typeface="Arial" panose="020B0604020202020204" pitchFamily="34" charset="0"/>
              <a:cs typeface="Arial" panose="020B0604020202020204" pitchFamily="34" charset="0"/>
            </a:endParaRPr>
          </a:p>
        </p:txBody>
      </p:sp>
      <p:sp>
        <p:nvSpPr>
          <p:cNvPr id="12" name="文本框 11">
            <a:extLst>
              <a:ext uri="{FF2B5EF4-FFF2-40B4-BE49-F238E27FC236}">
                <a16:creationId xmlns:a16="http://schemas.microsoft.com/office/drawing/2014/main" id="{9375E1C6-409A-45A5-A81F-8A02B13C6361}"/>
              </a:ext>
            </a:extLst>
          </p:cNvPr>
          <p:cNvSpPr txBox="1"/>
          <p:nvPr/>
        </p:nvSpPr>
        <p:spPr>
          <a:xfrm>
            <a:off x="8930455" y="4479723"/>
            <a:ext cx="312906" cy="400110"/>
          </a:xfrm>
          <a:prstGeom prst="rect">
            <a:avLst/>
          </a:prstGeom>
          <a:noFill/>
        </p:spPr>
        <p:txBody>
          <a:bodyPr wrap="none" rtlCol="0">
            <a:spAutoFit/>
          </a:bodyPr>
          <a:lstStyle/>
          <a:p>
            <a:r>
              <a:rPr lang="en-US" altLang="zh-CN" sz="2000" dirty="0">
                <a:cs typeface="Arial" panose="020B0604020202020204" pitchFamily="34" charset="0"/>
              </a:rPr>
              <a:t>a</a:t>
            </a:r>
            <a:endParaRPr lang="zh-CN" altLang="en-US" sz="2000" dirty="0">
              <a:cs typeface="Arial" panose="020B0604020202020204" pitchFamily="34" charset="0"/>
            </a:endParaRPr>
          </a:p>
        </p:txBody>
      </p:sp>
      <p:sp>
        <p:nvSpPr>
          <p:cNvPr id="14" name="文本框 13">
            <a:extLst>
              <a:ext uri="{FF2B5EF4-FFF2-40B4-BE49-F238E27FC236}">
                <a16:creationId xmlns:a16="http://schemas.microsoft.com/office/drawing/2014/main" id="{96E222C6-814E-4B6D-B46C-AC7ACA46E9A8}"/>
              </a:ext>
            </a:extLst>
          </p:cNvPr>
          <p:cNvSpPr txBox="1"/>
          <p:nvPr/>
        </p:nvSpPr>
        <p:spPr>
          <a:xfrm>
            <a:off x="9384059" y="4479723"/>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15" name="文本框 14">
            <a:extLst>
              <a:ext uri="{FF2B5EF4-FFF2-40B4-BE49-F238E27FC236}">
                <a16:creationId xmlns:a16="http://schemas.microsoft.com/office/drawing/2014/main" id="{D22FB7DE-A03A-483D-9241-82F96882874D}"/>
              </a:ext>
            </a:extLst>
          </p:cNvPr>
          <p:cNvSpPr txBox="1"/>
          <p:nvPr/>
        </p:nvSpPr>
        <p:spPr>
          <a:xfrm>
            <a:off x="9855297" y="4479723"/>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16" name="文本框 15">
            <a:extLst>
              <a:ext uri="{FF2B5EF4-FFF2-40B4-BE49-F238E27FC236}">
                <a16:creationId xmlns:a16="http://schemas.microsoft.com/office/drawing/2014/main" id="{944046C7-416E-4C5D-9B80-8AA0C6D03898}"/>
              </a:ext>
            </a:extLst>
          </p:cNvPr>
          <p:cNvSpPr txBox="1"/>
          <p:nvPr/>
        </p:nvSpPr>
        <p:spPr>
          <a:xfrm>
            <a:off x="7062681" y="4478237"/>
            <a:ext cx="1374094" cy="369332"/>
          </a:xfrm>
          <a:prstGeom prst="rect">
            <a:avLst/>
          </a:prstGeom>
          <a:noFill/>
        </p:spPr>
        <p:txBody>
          <a:bodyPr wrap="none" rtlCol="0">
            <a:spAutoFit/>
          </a:bodyPr>
          <a:lstStyle/>
          <a:p>
            <a:r>
              <a:rPr lang="en-US" altLang="zh-CN" dirty="0"/>
              <a:t>Input string:</a:t>
            </a:r>
            <a:endParaRPr lang="zh-CN" altLang="en-US" dirty="0"/>
          </a:p>
        </p:txBody>
      </p:sp>
      <p:sp>
        <p:nvSpPr>
          <p:cNvPr id="17" name="文本框 16">
            <a:extLst>
              <a:ext uri="{FF2B5EF4-FFF2-40B4-BE49-F238E27FC236}">
                <a16:creationId xmlns:a16="http://schemas.microsoft.com/office/drawing/2014/main" id="{9E9DCF89-1FA6-4C62-AE6D-02851BF5C66A}"/>
              </a:ext>
            </a:extLst>
          </p:cNvPr>
          <p:cNvSpPr txBox="1"/>
          <p:nvPr/>
        </p:nvSpPr>
        <p:spPr>
          <a:xfrm>
            <a:off x="6871923" y="5002140"/>
            <a:ext cx="1564852" cy="369332"/>
          </a:xfrm>
          <a:prstGeom prst="rect">
            <a:avLst/>
          </a:prstGeom>
          <a:noFill/>
        </p:spPr>
        <p:txBody>
          <a:bodyPr wrap="none" rtlCol="0">
            <a:spAutoFit/>
          </a:bodyPr>
          <a:lstStyle/>
          <a:p>
            <a:r>
              <a:rPr lang="en-US" altLang="zh-CN" dirty="0"/>
              <a:t>Output string:</a:t>
            </a:r>
            <a:endParaRPr lang="zh-CN" altLang="en-US" dirty="0"/>
          </a:p>
        </p:txBody>
      </p:sp>
      <p:sp>
        <p:nvSpPr>
          <p:cNvPr id="19" name="文本框 18">
            <a:extLst>
              <a:ext uri="{FF2B5EF4-FFF2-40B4-BE49-F238E27FC236}">
                <a16:creationId xmlns:a16="http://schemas.microsoft.com/office/drawing/2014/main" id="{5AFACA6B-2F00-4E10-B1C4-35627E8A0B4B}"/>
              </a:ext>
            </a:extLst>
          </p:cNvPr>
          <p:cNvSpPr txBox="1"/>
          <p:nvPr/>
        </p:nvSpPr>
        <p:spPr>
          <a:xfrm>
            <a:off x="6826220" y="4200498"/>
            <a:ext cx="1603324" cy="369332"/>
          </a:xfrm>
          <a:prstGeom prst="rect">
            <a:avLst/>
          </a:prstGeom>
          <a:noFill/>
        </p:spPr>
        <p:txBody>
          <a:bodyPr wrap="none" rtlCol="0">
            <a:spAutoFit/>
          </a:bodyPr>
          <a:lstStyle/>
          <a:p>
            <a:r>
              <a:rPr lang="en-US" altLang="zh-CN" dirty="0"/>
              <a:t>Reading head:</a:t>
            </a:r>
            <a:endParaRPr lang="zh-CN" altLang="en-US" dirty="0"/>
          </a:p>
        </p:txBody>
      </p:sp>
      <p:sp>
        <p:nvSpPr>
          <p:cNvPr id="20" name="椭圆 19">
            <a:extLst>
              <a:ext uri="{FF2B5EF4-FFF2-40B4-BE49-F238E27FC236}">
                <a16:creationId xmlns:a16="http://schemas.microsoft.com/office/drawing/2014/main" id="{64D59B51-6B57-4F11-8DD7-229E48100728}"/>
              </a:ext>
            </a:extLst>
          </p:cNvPr>
          <p:cNvSpPr/>
          <p:nvPr/>
        </p:nvSpPr>
        <p:spPr>
          <a:xfrm>
            <a:off x="2334093" y="4923452"/>
            <a:ext cx="470780" cy="485634"/>
          </a:xfrm>
          <a:prstGeom prst="ellipse">
            <a:avLst/>
          </a:prstGeom>
          <a:noFill/>
          <a:ln w="762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71048B4B-F88D-4E4C-949E-F69A4C8C5CC2}"/>
              </a:ext>
            </a:extLst>
          </p:cNvPr>
          <p:cNvSpPr/>
          <p:nvPr/>
        </p:nvSpPr>
        <p:spPr>
          <a:xfrm>
            <a:off x="2099535" y="3973135"/>
            <a:ext cx="939895" cy="232139"/>
          </a:xfrm>
          <a:prstGeom prst="rect">
            <a:avLst/>
          </a:prstGeom>
          <a:no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49431D29-6D06-44AB-90E5-5525E4232C25}"/>
              </a:ext>
            </a:extLst>
          </p:cNvPr>
          <p:cNvSpPr txBox="1"/>
          <p:nvPr/>
        </p:nvSpPr>
        <p:spPr>
          <a:xfrm>
            <a:off x="8450401" y="4977210"/>
            <a:ext cx="312906" cy="400110"/>
          </a:xfrm>
          <a:prstGeom prst="rect">
            <a:avLst/>
          </a:prstGeom>
          <a:noFill/>
        </p:spPr>
        <p:txBody>
          <a:bodyPr wrap="none" rtlCol="0">
            <a:spAutoFit/>
          </a:bodyPr>
          <a:lstStyle/>
          <a:p>
            <a:r>
              <a:rPr lang="en-US" altLang="zh-CN" sz="2000" dirty="0">
                <a:cs typeface="Arial" panose="020B0604020202020204" pitchFamily="34" charset="0"/>
              </a:rPr>
              <a:t>a</a:t>
            </a:r>
            <a:endParaRPr lang="zh-CN" altLang="en-US" sz="2000" dirty="0">
              <a:cs typeface="Arial" panose="020B0604020202020204" pitchFamily="34" charset="0"/>
            </a:endParaRPr>
          </a:p>
        </p:txBody>
      </p:sp>
      <p:sp>
        <p:nvSpPr>
          <p:cNvPr id="23" name="文本框 22">
            <a:extLst>
              <a:ext uri="{FF2B5EF4-FFF2-40B4-BE49-F238E27FC236}">
                <a16:creationId xmlns:a16="http://schemas.microsoft.com/office/drawing/2014/main" id="{1A9FE874-1765-42C9-8071-DDC02F9339CA}"/>
              </a:ext>
            </a:extLst>
          </p:cNvPr>
          <p:cNvSpPr txBox="1"/>
          <p:nvPr/>
        </p:nvSpPr>
        <p:spPr>
          <a:xfrm>
            <a:off x="8581089" y="4977210"/>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24" name="文本框 23">
            <a:extLst>
              <a:ext uri="{FF2B5EF4-FFF2-40B4-BE49-F238E27FC236}">
                <a16:creationId xmlns:a16="http://schemas.microsoft.com/office/drawing/2014/main" id="{086F31C3-6C74-4B49-9917-99D98EB806D0}"/>
              </a:ext>
            </a:extLst>
          </p:cNvPr>
          <p:cNvSpPr txBox="1"/>
          <p:nvPr/>
        </p:nvSpPr>
        <p:spPr>
          <a:xfrm>
            <a:off x="8729631" y="4978542"/>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25" name="文本框 24">
            <a:extLst>
              <a:ext uri="{FF2B5EF4-FFF2-40B4-BE49-F238E27FC236}">
                <a16:creationId xmlns:a16="http://schemas.microsoft.com/office/drawing/2014/main" id="{13A2E490-65B8-49D8-988B-3DEC579C6807}"/>
              </a:ext>
            </a:extLst>
          </p:cNvPr>
          <p:cNvSpPr txBox="1"/>
          <p:nvPr/>
        </p:nvSpPr>
        <p:spPr>
          <a:xfrm>
            <a:off x="8876466" y="4976831"/>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26" name="文本框 25">
            <a:extLst>
              <a:ext uri="{FF2B5EF4-FFF2-40B4-BE49-F238E27FC236}">
                <a16:creationId xmlns:a16="http://schemas.microsoft.com/office/drawing/2014/main" id="{4F2DF0E7-5165-47A4-AC76-528A2EDD0BF5}"/>
              </a:ext>
            </a:extLst>
          </p:cNvPr>
          <p:cNvSpPr txBox="1"/>
          <p:nvPr/>
        </p:nvSpPr>
        <p:spPr>
          <a:xfrm>
            <a:off x="9027289" y="4981564"/>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27" name="文本框 26">
            <a:extLst>
              <a:ext uri="{FF2B5EF4-FFF2-40B4-BE49-F238E27FC236}">
                <a16:creationId xmlns:a16="http://schemas.microsoft.com/office/drawing/2014/main" id="{69E4F2D6-A7E3-4A98-8C19-E004ADF29073}"/>
              </a:ext>
            </a:extLst>
          </p:cNvPr>
          <p:cNvSpPr txBox="1"/>
          <p:nvPr/>
        </p:nvSpPr>
        <p:spPr>
          <a:xfrm>
            <a:off x="9178020" y="4975878"/>
            <a:ext cx="312906" cy="400110"/>
          </a:xfrm>
          <a:prstGeom prst="rect">
            <a:avLst/>
          </a:prstGeom>
          <a:noFill/>
        </p:spPr>
        <p:txBody>
          <a:bodyPr wrap="none" rtlCol="0">
            <a:spAutoFit/>
          </a:bodyPr>
          <a:lstStyle/>
          <a:p>
            <a:r>
              <a:rPr lang="en-US" altLang="zh-CN" sz="2000" dirty="0">
                <a:cs typeface="Arial" panose="020B0604020202020204" pitchFamily="34" charset="0"/>
              </a:rPr>
              <a:t>a</a:t>
            </a:r>
            <a:endParaRPr lang="zh-CN" altLang="en-US" sz="2000" dirty="0">
              <a:cs typeface="Arial" panose="020B0604020202020204" pitchFamily="34" charset="0"/>
            </a:endParaRPr>
          </a:p>
        </p:txBody>
      </p:sp>
    </p:spTree>
    <p:extLst>
      <p:ext uri="{BB962C8B-B14F-4D97-AF65-F5344CB8AC3E}">
        <p14:creationId xmlns:p14="http://schemas.microsoft.com/office/powerpoint/2010/main" val="1594298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500"/>
                                        <p:tgtEl>
                                          <p:spTgt spid="1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childTnLst>
                          </p:cTn>
                        </p:par>
                      </p:childTnLst>
                    </p:cTn>
                  </p:par>
                  <p:par>
                    <p:cTn id="50" fill="hold">
                      <p:stCondLst>
                        <p:cond delay="indefinite"/>
                      </p:stCondLst>
                      <p:childTnLst>
                        <p:par>
                          <p:cTn id="51" fill="hold">
                            <p:stCondLst>
                              <p:cond delay="0"/>
                            </p:stCondLst>
                            <p:childTnLst>
                              <p:par>
                                <p:cTn id="52" presetID="26" presetClass="emph" presetSubtype="0" fill="hold" grpId="1" nodeType="clickEffect">
                                  <p:stCondLst>
                                    <p:cond delay="0"/>
                                  </p:stCondLst>
                                  <p:childTnLst>
                                    <p:animEffect transition="out" filter="fade">
                                      <p:cBhvr>
                                        <p:cTn id="53" dur="500" tmFilter="0, 0; .2, .5; .8, .5; 1, 0"/>
                                        <p:tgtEl>
                                          <p:spTgt spid="20"/>
                                        </p:tgtEl>
                                      </p:cBhvr>
                                    </p:animEffect>
                                    <p:animScale>
                                      <p:cBhvr>
                                        <p:cTn id="54" dur="250" autoRev="1" fill="hold"/>
                                        <p:tgtEl>
                                          <p:spTgt spid="20"/>
                                        </p:tgtEl>
                                      </p:cBhvr>
                                      <p:by x="105000" y="105000"/>
                                    </p:animScale>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fade">
                                      <p:cBhvr>
                                        <p:cTn id="59" dur="500"/>
                                        <p:tgtEl>
                                          <p:spTgt spid="22"/>
                                        </p:tgtEl>
                                      </p:cBhvr>
                                    </p:animEffect>
                                  </p:childTnLst>
                                </p:cTn>
                              </p:par>
                            </p:childTnLst>
                          </p:cTn>
                        </p:par>
                      </p:childTnLst>
                    </p:cTn>
                  </p:par>
                  <p:par>
                    <p:cTn id="60" fill="hold">
                      <p:stCondLst>
                        <p:cond delay="indefinite"/>
                      </p:stCondLst>
                      <p:childTnLst>
                        <p:par>
                          <p:cTn id="61" fill="hold">
                            <p:stCondLst>
                              <p:cond delay="0"/>
                            </p:stCondLst>
                            <p:childTnLst>
                              <p:par>
                                <p:cTn id="62" presetID="42" presetClass="path" presetSubtype="0" accel="50000" decel="50000" fill="hold" grpId="1" nodeType="clickEffect">
                                  <p:stCondLst>
                                    <p:cond delay="0"/>
                                  </p:stCondLst>
                                  <p:childTnLst>
                                    <p:animMotion origin="layout" path="M 0.00013 -1.48148E-6 L 0.03607 0.00093 " pathEditMode="relative" rAng="0" ptsTypes="AA">
                                      <p:cBhvr>
                                        <p:cTn id="63" dur="2000" fill="hold"/>
                                        <p:tgtEl>
                                          <p:spTgt spid="9"/>
                                        </p:tgtEl>
                                        <p:attrNameLst>
                                          <p:attrName>ppt_x</p:attrName>
                                          <p:attrName>ppt_y</p:attrName>
                                        </p:attrNameLst>
                                      </p:cBhvr>
                                      <p:rCtr x="1797" y="46"/>
                                    </p:animMotion>
                                  </p:childTnLst>
                                </p:cTn>
                              </p:par>
                            </p:childTnLst>
                          </p:cTn>
                        </p:par>
                      </p:childTnLst>
                    </p:cTn>
                  </p:par>
                  <p:par>
                    <p:cTn id="64" fill="hold">
                      <p:stCondLst>
                        <p:cond delay="indefinite"/>
                      </p:stCondLst>
                      <p:childTnLst>
                        <p:par>
                          <p:cTn id="65" fill="hold">
                            <p:stCondLst>
                              <p:cond delay="0"/>
                            </p:stCondLst>
                            <p:childTnLst>
                              <p:par>
                                <p:cTn id="66" presetID="42" presetClass="path" presetSubtype="0" accel="50000" decel="50000" fill="hold" grpId="1" nodeType="clickEffect">
                                  <p:stCondLst>
                                    <p:cond delay="0"/>
                                  </p:stCondLst>
                                  <p:childTnLst>
                                    <p:animMotion origin="layout" path="M 3.75E-6 -3.7037E-7 L 0.00013 0.03704 " pathEditMode="relative" rAng="0" ptsTypes="AA">
                                      <p:cBhvr>
                                        <p:cTn id="67" dur="2000" fill="hold"/>
                                        <p:tgtEl>
                                          <p:spTgt spid="21"/>
                                        </p:tgtEl>
                                        <p:attrNameLst>
                                          <p:attrName>ppt_x</p:attrName>
                                          <p:attrName>ppt_y</p:attrName>
                                        </p:attrNameLst>
                                      </p:cBhvr>
                                      <p:rCtr x="0" y="1852"/>
                                    </p:animMotion>
                                  </p:childTnLst>
                                </p:cTn>
                              </p:par>
                            </p:childTnLst>
                          </p:cTn>
                        </p:par>
                      </p:childTnLst>
                    </p:cTn>
                  </p:par>
                  <p:par>
                    <p:cTn id="68" fill="hold">
                      <p:stCondLst>
                        <p:cond delay="indefinite"/>
                      </p:stCondLst>
                      <p:childTnLst>
                        <p:par>
                          <p:cTn id="69" fill="hold">
                            <p:stCondLst>
                              <p:cond delay="0"/>
                            </p:stCondLst>
                            <p:childTnLst>
                              <p:par>
                                <p:cTn id="70" presetID="26" presetClass="emph" presetSubtype="0" fill="hold" grpId="3" nodeType="clickEffect">
                                  <p:stCondLst>
                                    <p:cond delay="0"/>
                                  </p:stCondLst>
                                  <p:childTnLst>
                                    <p:animEffect transition="out" filter="fade">
                                      <p:cBhvr>
                                        <p:cTn id="71" dur="500" tmFilter="0, 0; .2, .5; .8, .5; 1, 0"/>
                                        <p:tgtEl>
                                          <p:spTgt spid="20"/>
                                        </p:tgtEl>
                                      </p:cBhvr>
                                    </p:animEffect>
                                    <p:animScale>
                                      <p:cBhvr>
                                        <p:cTn id="72" dur="250" autoRev="1" fill="hold"/>
                                        <p:tgtEl>
                                          <p:spTgt spid="20"/>
                                        </p:tgtEl>
                                      </p:cBhvr>
                                      <p:by x="105000" y="105000"/>
                                    </p:animScale>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fade">
                                      <p:cBhvr>
                                        <p:cTn id="77" dur="500"/>
                                        <p:tgtEl>
                                          <p:spTgt spid="23"/>
                                        </p:tgtEl>
                                      </p:cBhvr>
                                    </p:animEffect>
                                  </p:childTnLst>
                                </p:cTn>
                              </p:par>
                            </p:childTnLst>
                          </p:cTn>
                        </p:par>
                      </p:childTnLst>
                    </p:cTn>
                  </p:par>
                  <p:par>
                    <p:cTn id="78" fill="hold">
                      <p:stCondLst>
                        <p:cond delay="indefinite"/>
                      </p:stCondLst>
                      <p:childTnLst>
                        <p:par>
                          <p:cTn id="79" fill="hold">
                            <p:stCondLst>
                              <p:cond delay="0"/>
                            </p:stCondLst>
                            <p:childTnLst>
                              <p:par>
                                <p:cTn id="80" presetID="42" presetClass="path" presetSubtype="0" accel="50000" decel="50000" fill="hold" grpId="2" nodeType="clickEffect">
                                  <p:stCondLst>
                                    <p:cond delay="0"/>
                                  </p:stCondLst>
                                  <p:childTnLst>
                                    <p:animMotion origin="layout" path="M 0.03607 0.00093 L 0.07214 0.00023 " pathEditMode="relative" rAng="0" ptsTypes="AA">
                                      <p:cBhvr>
                                        <p:cTn id="81" dur="750" fill="hold"/>
                                        <p:tgtEl>
                                          <p:spTgt spid="9"/>
                                        </p:tgtEl>
                                        <p:attrNameLst>
                                          <p:attrName>ppt_x</p:attrName>
                                          <p:attrName>ppt_y</p:attrName>
                                        </p:attrNameLst>
                                      </p:cBhvr>
                                      <p:rCtr x="1797" y="-46"/>
                                    </p:animMotion>
                                  </p:childTnLst>
                                </p:cTn>
                              </p:par>
                            </p:childTnLst>
                          </p:cTn>
                        </p:par>
                        <p:par>
                          <p:cTn id="82" fill="hold">
                            <p:stCondLst>
                              <p:cond delay="750"/>
                            </p:stCondLst>
                            <p:childTnLst>
                              <p:par>
                                <p:cTn id="83" presetID="26" presetClass="emph" presetSubtype="0" fill="hold" grpId="8" nodeType="afterEffect">
                                  <p:stCondLst>
                                    <p:cond delay="0"/>
                                  </p:stCondLst>
                                  <p:childTnLst>
                                    <p:animEffect transition="out" filter="fade">
                                      <p:cBhvr>
                                        <p:cTn id="84" dur="750" tmFilter="0, 0; .2, .5; .8, .5; 1, 0"/>
                                        <p:tgtEl>
                                          <p:spTgt spid="21"/>
                                        </p:tgtEl>
                                      </p:cBhvr>
                                    </p:animEffect>
                                    <p:animScale>
                                      <p:cBhvr>
                                        <p:cTn id="85" dur="375" autoRev="1" fill="hold"/>
                                        <p:tgtEl>
                                          <p:spTgt spid="21"/>
                                        </p:tgtEl>
                                      </p:cBhvr>
                                      <p:by x="105000" y="105000"/>
                                    </p:animScale>
                                  </p:childTnLst>
                                </p:cTn>
                              </p:par>
                            </p:childTnLst>
                          </p:cTn>
                        </p:par>
                        <p:par>
                          <p:cTn id="86" fill="hold">
                            <p:stCondLst>
                              <p:cond delay="1500"/>
                            </p:stCondLst>
                            <p:childTnLst>
                              <p:par>
                                <p:cTn id="87" presetID="26" presetClass="emph" presetSubtype="0" fill="hold" grpId="4" nodeType="afterEffect">
                                  <p:stCondLst>
                                    <p:cond delay="0"/>
                                  </p:stCondLst>
                                  <p:childTnLst>
                                    <p:animEffect transition="out" filter="fade">
                                      <p:cBhvr>
                                        <p:cTn id="88" dur="750" tmFilter="0, 0; .2, .5; .8, .5; 1, 0"/>
                                        <p:tgtEl>
                                          <p:spTgt spid="20"/>
                                        </p:tgtEl>
                                      </p:cBhvr>
                                    </p:animEffect>
                                    <p:animScale>
                                      <p:cBhvr>
                                        <p:cTn id="89" dur="375" autoRev="1" fill="hold"/>
                                        <p:tgtEl>
                                          <p:spTgt spid="20"/>
                                        </p:tgtEl>
                                      </p:cBhvr>
                                      <p:by x="105000" y="105000"/>
                                    </p:animScale>
                                  </p:childTnLst>
                                </p:cTn>
                              </p:par>
                            </p:childTnLst>
                          </p:cTn>
                        </p:par>
                        <p:par>
                          <p:cTn id="90" fill="hold">
                            <p:stCondLst>
                              <p:cond delay="2250"/>
                            </p:stCondLst>
                            <p:childTnLst>
                              <p:par>
                                <p:cTn id="91" presetID="10" presetClass="entr" presetSubtype="0" fill="hold" grpId="0" nodeType="afterEffect">
                                  <p:stCondLst>
                                    <p:cond delay="0"/>
                                  </p:stCondLst>
                                  <p:childTnLst>
                                    <p:set>
                                      <p:cBhvr>
                                        <p:cTn id="92" dur="1" fill="hold">
                                          <p:stCondLst>
                                            <p:cond delay="0"/>
                                          </p:stCondLst>
                                        </p:cTn>
                                        <p:tgtEl>
                                          <p:spTgt spid="24"/>
                                        </p:tgtEl>
                                        <p:attrNameLst>
                                          <p:attrName>style.visibility</p:attrName>
                                        </p:attrNameLst>
                                      </p:cBhvr>
                                      <p:to>
                                        <p:strVal val="visible"/>
                                      </p:to>
                                    </p:set>
                                    <p:animEffect transition="in" filter="fade">
                                      <p:cBhvr>
                                        <p:cTn id="93" dur="750"/>
                                        <p:tgtEl>
                                          <p:spTgt spid="24"/>
                                        </p:tgtEl>
                                      </p:cBhvr>
                                    </p:animEffect>
                                  </p:childTnLst>
                                </p:cTn>
                              </p:par>
                            </p:childTnLst>
                          </p:cTn>
                        </p:par>
                        <p:par>
                          <p:cTn id="94" fill="hold">
                            <p:stCondLst>
                              <p:cond delay="3000"/>
                            </p:stCondLst>
                            <p:childTnLst>
                              <p:par>
                                <p:cTn id="95" presetID="42" presetClass="path" presetSubtype="0" accel="50000" decel="50000" fill="hold" grpId="3" nodeType="afterEffect">
                                  <p:stCondLst>
                                    <p:cond delay="0"/>
                                  </p:stCondLst>
                                  <p:childTnLst>
                                    <p:animMotion origin="layout" path="M 0.07214 0.00023 L 0.11419 0.00185 " pathEditMode="relative" rAng="0" ptsTypes="AA">
                                      <p:cBhvr>
                                        <p:cTn id="96" dur="750" fill="hold"/>
                                        <p:tgtEl>
                                          <p:spTgt spid="9"/>
                                        </p:tgtEl>
                                        <p:attrNameLst>
                                          <p:attrName>ppt_x</p:attrName>
                                          <p:attrName>ppt_y</p:attrName>
                                        </p:attrNameLst>
                                      </p:cBhvr>
                                      <p:rCtr x="2096" y="69"/>
                                    </p:animMotion>
                                  </p:childTnLst>
                                </p:cTn>
                              </p:par>
                            </p:childTnLst>
                          </p:cTn>
                        </p:par>
                        <p:par>
                          <p:cTn id="97" fill="hold">
                            <p:stCondLst>
                              <p:cond delay="3750"/>
                            </p:stCondLst>
                            <p:childTnLst>
                              <p:par>
                                <p:cTn id="98" presetID="42" presetClass="path" presetSubtype="0" accel="50000" decel="50000" fill="hold" grpId="3" nodeType="afterEffect">
                                  <p:stCondLst>
                                    <p:cond delay="0"/>
                                  </p:stCondLst>
                                  <p:childTnLst>
                                    <p:animMotion origin="layout" path="M 0.00013 0.03704 L 0.05898 0.13542 " pathEditMode="relative" rAng="0" ptsTypes="AA">
                                      <p:cBhvr>
                                        <p:cTn id="99" dur="750" fill="hold"/>
                                        <p:tgtEl>
                                          <p:spTgt spid="21"/>
                                        </p:tgtEl>
                                        <p:attrNameLst>
                                          <p:attrName>ppt_x</p:attrName>
                                          <p:attrName>ppt_y</p:attrName>
                                        </p:attrNameLst>
                                      </p:cBhvr>
                                      <p:rCtr x="2969" y="4977"/>
                                    </p:animMotion>
                                  </p:childTnLst>
                                </p:cTn>
                              </p:par>
                            </p:childTnLst>
                          </p:cTn>
                        </p:par>
                        <p:par>
                          <p:cTn id="100" fill="hold">
                            <p:stCondLst>
                              <p:cond delay="4500"/>
                            </p:stCondLst>
                            <p:childTnLst>
                              <p:par>
                                <p:cTn id="101" presetID="63" presetClass="path" presetSubtype="0" accel="50000" decel="50000" fill="hold" grpId="5" nodeType="afterEffect">
                                  <p:stCondLst>
                                    <p:cond delay="0"/>
                                  </p:stCondLst>
                                  <p:childTnLst>
                                    <p:animMotion origin="layout" path="M 3.95833E-6 3.7037E-6 L 0.11757 0.00162 " pathEditMode="relative" rAng="0" ptsTypes="AA">
                                      <p:cBhvr>
                                        <p:cTn id="102" dur="750" fill="hold"/>
                                        <p:tgtEl>
                                          <p:spTgt spid="20"/>
                                        </p:tgtEl>
                                        <p:attrNameLst>
                                          <p:attrName>ppt_x</p:attrName>
                                          <p:attrName>ppt_y</p:attrName>
                                        </p:attrNameLst>
                                      </p:cBhvr>
                                      <p:rCtr x="5872" y="69"/>
                                    </p:animMotion>
                                  </p:childTnLst>
                                </p:cTn>
                              </p:par>
                            </p:childTnLst>
                          </p:cTn>
                        </p:par>
                        <p:par>
                          <p:cTn id="103" fill="hold">
                            <p:stCondLst>
                              <p:cond delay="5250"/>
                            </p:stCondLst>
                            <p:childTnLst>
                              <p:par>
                                <p:cTn id="104" presetID="35" presetClass="path" presetSubtype="0" accel="50000" decel="50000" fill="hold" grpId="4" nodeType="afterEffect">
                                  <p:stCondLst>
                                    <p:cond delay="0"/>
                                  </p:stCondLst>
                                  <p:childTnLst>
                                    <p:animMotion origin="layout" path="M 0.11419 0.00185 L 0.07213 0.00023 " pathEditMode="relative" rAng="0" ptsTypes="AA">
                                      <p:cBhvr>
                                        <p:cTn id="105" dur="750" fill="hold"/>
                                        <p:tgtEl>
                                          <p:spTgt spid="9"/>
                                        </p:tgtEl>
                                        <p:attrNameLst>
                                          <p:attrName>ppt_x</p:attrName>
                                          <p:attrName>ppt_y</p:attrName>
                                        </p:attrNameLst>
                                      </p:cBhvr>
                                      <p:rCtr x="-1862" y="139"/>
                                    </p:animMotion>
                                  </p:childTnLst>
                                </p:cTn>
                              </p:par>
                            </p:childTnLst>
                          </p:cTn>
                        </p:par>
                        <p:par>
                          <p:cTn id="106" fill="hold">
                            <p:stCondLst>
                              <p:cond delay="6000"/>
                            </p:stCondLst>
                            <p:childTnLst>
                              <p:par>
                                <p:cTn id="107" presetID="42" presetClass="path" presetSubtype="0" accel="50000" decel="50000" fill="hold" grpId="5" nodeType="afterEffect">
                                  <p:stCondLst>
                                    <p:cond delay="0"/>
                                  </p:stCondLst>
                                  <p:childTnLst>
                                    <p:animMotion origin="layout" path="M 0.05898 0.13542 L 0.11888 0.0331 " pathEditMode="relative" rAng="0" ptsTypes="AA">
                                      <p:cBhvr>
                                        <p:cTn id="108" dur="750" fill="hold"/>
                                        <p:tgtEl>
                                          <p:spTgt spid="21"/>
                                        </p:tgtEl>
                                        <p:attrNameLst>
                                          <p:attrName>ppt_x</p:attrName>
                                          <p:attrName>ppt_y</p:attrName>
                                        </p:attrNameLst>
                                      </p:cBhvr>
                                      <p:rCtr x="2995" y="-5116"/>
                                    </p:animMotion>
                                  </p:childTnLst>
                                </p:cTn>
                              </p:par>
                            </p:childTnLst>
                          </p:cTn>
                        </p:par>
                        <p:par>
                          <p:cTn id="109" fill="hold">
                            <p:stCondLst>
                              <p:cond delay="6750"/>
                            </p:stCondLst>
                            <p:childTnLst>
                              <p:par>
                                <p:cTn id="110" presetID="26" presetClass="emph" presetSubtype="0" fill="hold" grpId="6" nodeType="afterEffect">
                                  <p:stCondLst>
                                    <p:cond delay="0"/>
                                  </p:stCondLst>
                                  <p:childTnLst>
                                    <p:animEffect transition="out" filter="fade">
                                      <p:cBhvr>
                                        <p:cTn id="111" dur="750" tmFilter="0, 0; .2, .5; .8, .5; 1, 0"/>
                                        <p:tgtEl>
                                          <p:spTgt spid="20"/>
                                        </p:tgtEl>
                                      </p:cBhvr>
                                    </p:animEffect>
                                    <p:animScale>
                                      <p:cBhvr>
                                        <p:cTn id="112" dur="375" autoRev="1" fill="hold"/>
                                        <p:tgtEl>
                                          <p:spTgt spid="20"/>
                                        </p:tgtEl>
                                      </p:cBhvr>
                                      <p:by x="105000" y="105000"/>
                                    </p:animScale>
                                  </p:childTnLst>
                                </p:cTn>
                              </p:par>
                            </p:childTnLst>
                          </p:cTn>
                        </p:par>
                        <p:par>
                          <p:cTn id="113" fill="hold">
                            <p:stCondLst>
                              <p:cond delay="7500"/>
                            </p:stCondLst>
                            <p:childTnLst>
                              <p:par>
                                <p:cTn id="114" presetID="10" presetClass="entr" presetSubtype="0" fill="hold" grpId="0" nodeType="afterEffect">
                                  <p:stCondLst>
                                    <p:cond delay="0"/>
                                  </p:stCondLst>
                                  <p:childTnLst>
                                    <p:set>
                                      <p:cBhvr>
                                        <p:cTn id="115" dur="1" fill="hold">
                                          <p:stCondLst>
                                            <p:cond delay="0"/>
                                          </p:stCondLst>
                                        </p:cTn>
                                        <p:tgtEl>
                                          <p:spTgt spid="25"/>
                                        </p:tgtEl>
                                        <p:attrNameLst>
                                          <p:attrName>style.visibility</p:attrName>
                                        </p:attrNameLst>
                                      </p:cBhvr>
                                      <p:to>
                                        <p:strVal val="visible"/>
                                      </p:to>
                                    </p:set>
                                    <p:animEffect transition="in" filter="fade">
                                      <p:cBhvr>
                                        <p:cTn id="116" dur="750"/>
                                        <p:tgtEl>
                                          <p:spTgt spid="25"/>
                                        </p:tgtEl>
                                      </p:cBhvr>
                                    </p:animEffect>
                                  </p:childTnLst>
                                </p:cTn>
                              </p:par>
                            </p:childTnLst>
                          </p:cTn>
                        </p:par>
                        <p:par>
                          <p:cTn id="117" fill="hold">
                            <p:stCondLst>
                              <p:cond delay="8250"/>
                            </p:stCondLst>
                            <p:childTnLst>
                              <p:par>
                                <p:cTn id="118" presetID="35" presetClass="path" presetSubtype="0" accel="50000" decel="50000" fill="hold" grpId="5" nodeType="afterEffect">
                                  <p:stCondLst>
                                    <p:cond delay="0"/>
                                  </p:stCondLst>
                                  <p:childTnLst>
                                    <p:animMotion origin="layout" path="M 0.07214 0.00023 L 0.03607 0.00092 " pathEditMode="relative" rAng="0" ptsTypes="AA">
                                      <p:cBhvr>
                                        <p:cTn id="119" dur="750" fill="hold"/>
                                        <p:tgtEl>
                                          <p:spTgt spid="9"/>
                                        </p:tgtEl>
                                        <p:attrNameLst>
                                          <p:attrName>ppt_x</p:attrName>
                                          <p:attrName>ppt_y</p:attrName>
                                        </p:attrNameLst>
                                      </p:cBhvr>
                                      <p:rCtr x="-1771" y="0"/>
                                    </p:animMotion>
                                  </p:childTnLst>
                                </p:cTn>
                              </p:par>
                            </p:childTnLst>
                          </p:cTn>
                        </p:par>
                        <p:par>
                          <p:cTn id="120" fill="hold">
                            <p:stCondLst>
                              <p:cond delay="9000"/>
                            </p:stCondLst>
                            <p:childTnLst>
                              <p:par>
                                <p:cTn id="121" presetID="26" presetClass="emph" presetSubtype="0" fill="hold" grpId="9" nodeType="afterEffect">
                                  <p:stCondLst>
                                    <p:cond delay="0"/>
                                  </p:stCondLst>
                                  <p:childTnLst>
                                    <p:animEffect transition="out" filter="fade">
                                      <p:cBhvr>
                                        <p:cTn id="122" dur="750" tmFilter="0, 0; .2, .5; .8, .5; 1, 0"/>
                                        <p:tgtEl>
                                          <p:spTgt spid="21"/>
                                        </p:tgtEl>
                                      </p:cBhvr>
                                    </p:animEffect>
                                    <p:animScale>
                                      <p:cBhvr>
                                        <p:cTn id="123" dur="375" autoRev="1" fill="hold"/>
                                        <p:tgtEl>
                                          <p:spTgt spid="21"/>
                                        </p:tgtEl>
                                      </p:cBhvr>
                                      <p:by x="105000" y="105000"/>
                                    </p:animScale>
                                  </p:childTnLst>
                                </p:cTn>
                              </p:par>
                            </p:childTnLst>
                          </p:cTn>
                        </p:par>
                        <p:par>
                          <p:cTn id="124" fill="hold">
                            <p:stCondLst>
                              <p:cond delay="9750"/>
                            </p:stCondLst>
                            <p:childTnLst>
                              <p:par>
                                <p:cTn id="125" presetID="26" presetClass="emph" presetSubtype="0" fill="hold" grpId="7" nodeType="afterEffect">
                                  <p:stCondLst>
                                    <p:cond delay="0"/>
                                  </p:stCondLst>
                                  <p:childTnLst>
                                    <p:animEffect transition="out" filter="fade">
                                      <p:cBhvr>
                                        <p:cTn id="126" dur="750" tmFilter="0, 0; .2, .5; .8, .5; 1, 0"/>
                                        <p:tgtEl>
                                          <p:spTgt spid="20"/>
                                        </p:tgtEl>
                                      </p:cBhvr>
                                    </p:animEffect>
                                    <p:animScale>
                                      <p:cBhvr>
                                        <p:cTn id="127" dur="375" autoRev="1" fill="hold"/>
                                        <p:tgtEl>
                                          <p:spTgt spid="20"/>
                                        </p:tgtEl>
                                      </p:cBhvr>
                                      <p:by x="105000" y="105000"/>
                                    </p:animScale>
                                  </p:childTnLst>
                                </p:cTn>
                              </p:par>
                            </p:childTnLst>
                          </p:cTn>
                        </p:par>
                        <p:par>
                          <p:cTn id="128" fill="hold">
                            <p:stCondLst>
                              <p:cond delay="10500"/>
                            </p:stCondLst>
                            <p:childTnLst>
                              <p:par>
                                <p:cTn id="129" presetID="10" presetClass="entr" presetSubtype="0" fill="hold" grpId="0" nodeType="afterEffect">
                                  <p:stCondLst>
                                    <p:cond delay="0"/>
                                  </p:stCondLst>
                                  <p:childTnLst>
                                    <p:set>
                                      <p:cBhvr>
                                        <p:cTn id="130" dur="1" fill="hold">
                                          <p:stCondLst>
                                            <p:cond delay="0"/>
                                          </p:stCondLst>
                                        </p:cTn>
                                        <p:tgtEl>
                                          <p:spTgt spid="26"/>
                                        </p:tgtEl>
                                        <p:attrNameLst>
                                          <p:attrName>style.visibility</p:attrName>
                                        </p:attrNameLst>
                                      </p:cBhvr>
                                      <p:to>
                                        <p:strVal val="visible"/>
                                      </p:to>
                                    </p:set>
                                    <p:animEffect transition="in" filter="fade">
                                      <p:cBhvr>
                                        <p:cTn id="131" dur="750"/>
                                        <p:tgtEl>
                                          <p:spTgt spid="26"/>
                                        </p:tgtEl>
                                      </p:cBhvr>
                                    </p:animEffect>
                                  </p:childTnLst>
                                </p:cTn>
                              </p:par>
                            </p:childTnLst>
                          </p:cTn>
                        </p:par>
                        <p:par>
                          <p:cTn id="132" fill="hold">
                            <p:stCondLst>
                              <p:cond delay="11250"/>
                            </p:stCondLst>
                            <p:childTnLst>
                              <p:par>
                                <p:cTn id="133" presetID="35" presetClass="path" presetSubtype="0" accel="50000" decel="50000" fill="hold" grpId="6" nodeType="afterEffect">
                                  <p:stCondLst>
                                    <p:cond delay="0"/>
                                  </p:stCondLst>
                                  <p:childTnLst>
                                    <p:animMotion origin="layout" path="M 0.03607 0.00093 L 2.70833E-6 -2.96296E-6 " pathEditMode="relative" rAng="0" ptsTypes="AA">
                                      <p:cBhvr>
                                        <p:cTn id="134" dur="750" fill="hold"/>
                                        <p:tgtEl>
                                          <p:spTgt spid="9"/>
                                        </p:tgtEl>
                                        <p:attrNameLst>
                                          <p:attrName>ppt_x</p:attrName>
                                          <p:attrName>ppt_y</p:attrName>
                                        </p:attrNameLst>
                                      </p:cBhvr>
                                      <p:rCtr x="-1602" y="-46"/>
                                    </p:animMotion>
                                  </p:childTnLst>
                                </p:cTn>
                              </p:par>
                            </p:childTnLst>
                          </p:cTn>
                        </p:par>
                        <p:par>
                          <p:cTn id="135" fill="hold">
                            <p:stCondLst>
                              <p:cond delay="12000"/>
                            </p:stCondLst>
                            <p:childTnLst>
                              <p:par>
                                <p:cTn id="136" presetID="42" presetClass="path" presetSubtype="0" accel="50000" decel="50000" fill="hold" grpId="4" nodeType="afterEffect">
                                  <p:stCondLst>
                                    <p:cond delay="0"/>
                                  </p:stCondLst>
                                  <p:childTnLst>
                                    <p:animMotion origin="layout" path="M 0.11888 0.0331 L 0.1181 -0.00069 " pathEditMode="relative" rAng="0" ptsTypes="AA">
                                      <p:cBhvr>
                                        <p:cTn id="137" dur="750" fill="hold"/>
                                        <p:tgtEl>
                                          <p:spTgt spid="21"/>
                                        </p:tgtEl>
                                        <p:attrNameLst>
                                          <p:attrName>ppt_x</p:attrName>
                                          <p:attrName>ppt_y</p:attrName>
                                        </p:attrNameLst>
                                      </p:cBhvr>
                                      <p:rCtr x="-39" y="-1690"/>
                                    </p:animMotion>
                                  </p:childTnLst>
                                </p:cTn>
                              </p:par>
                            </p:childTnLst>
                          </p:cTn>
                        </p:par>
                        <p:par>
                          <p:cTn id="138" fill="hold">
                            <p:stCondLst>
                              <p:cond delay="12750"/>
                            </p:stCondLst>
                            <p:childTnLst>
                              <p:par>
                                <p:cTn id="139" presetID="26" presetClass="emph" presetSubtype="0" fill="hold" grpId="8" nodeType="afterEffect">
                                  <p:stCondLst>
                                    <p:cond delay="0"/>
                                  </p:stCondLst>
                                  <p:childTnLst>
                                    <p:animEffect transition="out" filter="fade">
                                      <p:cBhvr>
                                        <p:cTn id="140" dur="750" tmFilter="0, 0; .2, .5; .8, .5; 1, 0"/>
                                        <p:tgtEl>
                                          <p:spTgt spid="20"/>
                                        </p:tgtEl>
                                      </p:cBhvr>
                                    </p:animEffect>
                                    <p:animScale>
                                      <p:cBhvr>
                                        <p:cTn id="141" dur="375" autoRev="1" fill="hold"/>
                                        <p:tgtEl>
                                          <p:spTgt spid="20"/>
                                        </p:tgtEl>
                                      </p:cBhvr>
                                      <p:by x="105000" y="105000"/>
                                    </p:animScale>
                                  </p:childTnLst>
                                </p:cTn>
                              </p:par>
                            </p:childTnLst>
                          </p:cTn>
                        </p:par>
                        <p:par>
                          <p:cTn id="142" fill="hold">
                            <p:stCondLst>
                              <p:cond delay="13500"/>
                            </p:stCondLst>
                            <p:childTnLst>
                              <p:par>
                                <p:cTn id="143" presetID="10" presetClass="entr" presetSubtype="0" fill="hold" grpId="0" nodeType="afterEffect">
                                  <p:stCondLst>
                                    <p:cond delay="0"/>
                                  </p:stCondLst>
                                  <p:childTnLst>
                                    <p:set>
                                      <p:cBhvr>
                                        <p:cTn id="144" dur="1" fill="hold">
                                          <p:stCondLst>
                                            <p:cond delay="0"/>
                                          </p:stCondLst>
                                        </p:cTn>
                                        <p:tgtEl>
                                          <p:spTgt spid="27"/>
                                        </p:tgtEl>
                                        <p:attrNameLst>
                                          <p:attrName>style.visibility</p:attrName>
                                        </p:attrNameLst>
                                      </p:cBhvr>
                                      <p:to>
                                        <p:strVal val="visible"/>
                                      </p:to>
                                    </p:set>
                                    <p:animEffect transition="in" filter="fade">
                                      <p:cBhvr>
                                        <p:cTn id="145" dur="750"/>
                                        <p:tgtEl>
                                          <p:spTgt spid="27"/>
                                        </p:tgtEl>
                                      </p:cBhvr>
                                    </p:animEffect>
                                  </p:childTnLst>
                                </p:cTn>
                              </p:par>
                            </p:childTnLst>
                          </p:cTn>
                        </p:par>
                        <p:par>
                          <p:cTn id="146" fill="hold">
                            <p:stCondLst>
                              <p:cond delay="14250"/>
                            </p:stCondLst>
                            <p:childTnLst>
                              <p:par>
                                <p:cTn id="147" presetID="35" presetClass="path" presetSubtype="0" accel="50000" decel="50000" fill="hold" grpId="7" nodeType="afterEffect">
                                  <p:stCondLst>
                                    <p:cond delay="0"/>
                                  </p:stCondLst>
                                  <p:childTnLst>
                                    <p:animMotion origin="layout" path="M -6.25E-7 -1.48148E-6 L -0.04154 0.00023 " pathEditMode="relative" rAng="0" ptsTypes="AA">
                                      <p:cBhvr>
                                        <p:cTn id="148" dur="750" fill="hold"/>
                                        <p:tgtEl>
                                          <p:spTgt spid="9"/>
                                        </p:tgtEl>
                                        <p:attrNameLst>
                                          <p:attrName>ppt_x</p:attrName>
                                          <p:attrName>ppt_y</p:attrName>
                                        </p:attrNameLst>
                                      </p:cBhvr>
                                      <p:rCtr x="-2083" y="0"/>
                                    </p:animMotion>
                                  </p:childTnLst>
                                </p:cTn>
                              </p:par>
                            </p:childTnLst>
                          </p:cTn>
                        </p:par>
                        <p:par>
                          <p:cTn id="149" fill="hold">
                            <p:stCondLst>
                              <p:cond delay="15000"/>
                            </p:stCondLst>
                            <p:childTnLst>
                              <p:par>
                                <p:cTn id="150" presetID="63" presetClass="path" presetSubtype="0" accel="50000" decel="50000" fill="hold" grpId="10" nodeType="afterEffect">
                                  <p:stCondLst>
                                    <p:cond delay="0"/>
                                  </p:stCondLst>
                                  <p:childTnLst>
                                    <p:animMotion origin="layout" path="M 0.1181 -0.0007 L 0.17799 0.13426 " pathEditMode="relative" rAng="0" ptsTypes="AA">
                                      <p:cBhvr>
                                        <p:cTn id="151" dur="2000" fill="hold"/>
                                        <p:tgtEl>
                                          <p:spTgt spid="21"/>
                                        </p:tgtEl>
                                        <p:attrNameLst>
                                          <p:attrName>ppt_x</p:attrName>
                                          <p:attrName>ppt_y</p:attrName>
                                        </p:attrNameLst>
                                      </p:cBhvr>
                                      <p:rCtr x="2956" y="8194"/>
                                    </p:animMotion>
                                  </p:childTnLst>
                                </p:cTn>
                              </p:par>
                            </p:childTnLst>
                          </p:cTn>
                        </p:par>
                        <p:par>
                          <p:cTn id="152" fill="hold">
                            <p:stCondLst>
                              <p:cond delay="17000"/>
                            </p:stCondLst>
                            <p:childTnLst>
                              <p:par>
                                <p:cTn id="153" presetID="63" presetClass="path" presetSubtype="0" accel="50000" decel="50000" fill="hold" grpId="9" nodeType="afterEffect">
                                  <p:stCondLst>
                                    <p:cond delay="0"/>
                                  </p:stCondLst>
                                  <p:childTnLst>
                                    <p:animMotion origin="layout" path="M 0.11757 0.00162 L 0.23502 0.00162 " pathEditMode="relative" rAng="0" ptsTypes="AA">
                                      <p:cBhvr>
                                        <p:cTn id="154" dur="750" fill="hold"/>
                                        <p:tgtEl>
                                          <p:spTgt spid="20"/>
                                        </p:tgtEl>
                                        <p:attrNameLst>
                                          <p:attrName>ppt_x</p:attrName>
                                          <p:attrName>ppt_y</p:attrName>
                                        </p:attrNameLst>
                                      </p:cBhvr>
                                      <p:rCtr x="5872" y="0"/>
                                    </p:animMotion>
                                  </p:childTnLst>
                                </p:cTn>
                              </p:par>
                              <p:par>
                                <p:cTn id="155" presetID="10" presetClass="entr" presetSubtype="0" fill="hold" grpId="0" nodeType="withEffect">
                                  <p:stCondLst>
                                    <p:cond delay="0"/>
                                  </p:stCondLst>
                                  <p:childTnLst>
                                    <p:set>
                                      <p:cBhvr>
                                        <p:cTn id="156" dur="1" fill="hold">
                                          <p:stCondLst>
                                            <p:cond delay="0"/>
                                          </p:stCondLst>
                                        </p:cTn>
                                        <p:tgtEl>
                                          <p:spTgt spid="2">
                                            <p:txEl>
                                              <p:pRg st="0" end="0"/>
                                            </p:txEl>
                                          </p:spTgt>
                                        </p:tgtEl>
                                        <p:attrNameLst>
                                          <p:attrName>style.visibility</p:attrName>
                                        </p:attrNameLst>
                                      </p:cBhvr>
                                      <p:to>
                                        <p:strVal val="visible"/>
                                      </p:to>
                                    </p:set>
                                    <p:animEffect transition="in" filter="fade">
                                      <p:cBhvr>
                                        <p:cTn id="157" dur="500"/>
                                        <p:tgtEl>
                                          <p:spTgt spid="2">
                                            <p:txEl>
                                              <p:pRg st="0" end="0"/>
                                            </p:txEl>
                                          </p:spTgt>
                                        </p:tgtEl>
                                      </p:cBhvr>
                                    </p:animEffect>
                                  </p:childTnLst>
                                </p:cTn>
                              </p:par>
                            </p:childTnLst>
                          </p:cTn>
                        </p:par>
                      </p:childTnLst>
                    </p:cTn>
                  </p:par>
                  <p:par>
                    <p:cTn id="158" fill="hold">
                      <p:stCondLst>
                        <p:cond delay="indefinite"/>
                      </p:stCondLst>
                      <p:childTnLst>
                        <p:par>
                          <p:cTn id="159" fill="hold">
                            <p:stCondLst>
                              <p:cond delay="0"/>
                            </p:stCondLst>
                            <p:childTnLst>
                              <p:par>
                                <p:cTn id="160" presetID="10" presetClass="entr" presetSubtype="0" fill="hold" grpId="0" nodeType="clickEffect">
                                  <p:stCondLst>
                                    <p:cond delay="0"/>
                                  </p:stCondLst>
                                  <p:childTnLst>
                                    <p:set>
                                      <p:cBhvr>
                                        <p:cTn id="161" dur="1" fill="hold">
                                          <p:stCondLst>
                                            <p:cond delay="0"/>
                                          </p:stCondLst>
                                        </p:cTn>
                                        <p:tgtEl>
                                          <p:spTgt spid="2">
                                            <p:txEl>
                                              <p:pRg st="6" end="6"/>
                                            </p:txEl>
                                          </p:spTgt>
                                        </p:tgtEl>
                                        <p:attrNameLst>
                                          <p:attrName>style.visibility</p:attrName>
                                        </p:attrNameLst>
                                      </p:cBhvr>
                                      <p:to>
                                        <p:strVal val="visible"/>
                                      </p:to>
                                    </p:set>
                                    <p:animEffect transition="in" filter="fade">
                                      <p:cBhvr>
                                        <p:cTn id="162"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build="p"/>
      <p:bldP spid="9" grpId="0" animBg="1"/>
      <p:bldP spid="9" grpId="1" animBg="1"/>
      <p:bldP spid="9" grpId="2" animBg="1"/>
      <p:bldP spid="9" grpId="3" animBg="1"/>
      <p:bldP spid="9" grpId="4" animBg="1"/>
      <p:bldP spid="9" grpId="5" animBg="1"/>
      <p:bldP spid="9" grpId="6" animBg="1"/>
      <p:bldP spid="9" grpId="7" animBg="1"/>
      <p:bldP spid="10" grpId="0"/>
      <p:bldP spid="11" grpId="0"/>
      <p:bldP spid="12" grpId="0"/>
      <p:bldP spid="14" grpId="0"/>
      <p:bldP spid="15" grpId="0"/>
      <p:bldP spid="16" grpId="0"/>
      <p:bldP spid="17" grpId="0"/>
      <p:bldP spid="19" grpId="0"/>
      <p:bldP spid="20" grpId="0" animBg="1"/>
      <p:bldP spid="20" grpId="1" animBg="1"/>
      <p:bldP spid="20" grpId="3" animBg="1"/>
      <p:bldP spid="20" grpId="4" animBg="1"/>
      <p:bldP spid="20" grpId="5" animBg="1"/>
      <p:bldP spid="20" grpId="6" animBg="1"/>
      <p:bldP spid="20" grpId="7" animBg="1"/>
      <p:bldP spid="20" grpId="8" animBg="1"/>
      <p:bldP spid="20" grpId="9" animBg="1"/>
      <p:bldP spid="21" grpId="0" animBg="1"/>
      <p:bldP spid="21" grpId="1" animBg="1"/>
      <p:bldP spid="21" grpId="3" animBg="1"/>
      <p:bldP spid="21" grpId="4" animBg="1"/>
      <p:bldP spid="21" grpId="5" animBg="1"/>
      <p:bldP spid="21" grpId="8" animBg="1"/>
      <p:bldP spid="21" grpId="9" animBg="1"/>
      <p:bldP spid="21" grpId="10" animBg="1"/>
      <p:bldP spid="22" grpId="0"/>
      <p:bldP spid="23" grpId="0"/>
      <p:bldP spid="24" grpId="0"/>
      <p:bldP spid="25" grpId="0"/>
      <p:bldP spid="26" grpId="0"/>
      <p:bldP spid="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descr="图示&#10;&#10;描述已自动生成">
            <a:extLst>
              <a:ext uri="{FF2B5EF4-FFF2-40B4-BE49-F238E27FC236}">
                <a16:creationId xmlns:a16="http://schemas.microsoft.com/office/drawing/2014/main" id="{2977689E-C3C9-4BCC-8C31-E49B4C9AFB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2036" y="3242538"/>
            <a:ext cx="4368442" cy="2184221"/>
          </a:xfrm>
          <a:prstGeom prst="rect">
            <a:avLst/>
          </a:prstGeom>
        </p:spPr>
      </p:pic>
      <p:sp>
        <p:nvSpPr>
          <p:cNvPr id="2" name="Text Placeholder 1"/>
          <p:cNvSpPr>
            <a:spLocks noGrp="1"/>
          </p:cNvSpPr>
          <p:nvPr>
            <p:ph type="body" sz="quarter" idx="13"/>
          </p:nvPr>
        </p:nvSpPr>
        <p:spPr>
          <a:xfrm>
            <a:off x="1232036" y="2778809"/>
            <a:ext cx="10247715" cy="3935986"/>
          </a:xfrm>
        </p:spPr>
        <p:txBody>
          <a:bodyPr>
            <a:normAutofit lnSpcReduction="10000"/>
          </a:bodyPr>
          <a:lstStyle/>
          <a:p>
            <a:pPr>
              <a:buClr>
                <a:srgbClr val="00B2DD"/>
              </a:buClr>
            </a:pPr>
            <a:r>
              <a:rPr lang="en-US" sz="2000" dirty="0"/>
              <a:t>One-way transducer with registers (variables)</a:t>
            </a:r>
          </a:p>
          <a:p>
            <a:endParaRPr lang="en-US" altLang="zh-CN" sz="2000" dirty="0"/>
          </a:p>
          <a:p>
            <a:endParaRPr lang="en-US" altLang="zh-CN" sz="2000" dirty="0"/>
          </a:p>
          <a:p>
            <a:endParaRPr lang="en-US" altLang="zh-CN" sz="2000" dirty="0"/>
          </a:p>
          <a:p>
            <a:endParaRPr lang="en-US" altLang="zh-CN" sz="2000" dirty="0"/>
          </a:p>
          <a:p>
            <a:endParaRPr lang="en-US" altLang="zh-CN" sz="2000" dirty="0"/>
          </a:p>
          <a:p>
            <a:r>
              <a:rPr lang="en-US" altLang="zh-CN" sz="2000" dirty="0"/>
              <a:t>Copyless: each variable </a:t>
            </a:r>
            <a:r>
              <a:rPr lang="en-US" altLang="zh-CN" sz="2000" i="1" dirty="0"/>
              <a:t>x</a:t>
            </a:r>
            <a:r>
              <a:rPr lang="en-US" altLang="zh-CN" sz="2000" dirty="0"/>
              <a:t> can be used at most once in the </a:t>
            </a:r>
            <a:r>
              <a:rPr lang="en-US" altLang="zh-CN" sz="2100" dirty="0"/>
              <a:t>functions</a:t>
            </a:r>
            <a:endParaRPr lang="en-US" altLang="zh-CN" sz="2000" dirty="0"/>
          </a:p>
          <a:p>
            <a:r>
              <a:rPr lang="en-US" altLang="zh-CN" sz="2000" dirty="0"/>
              <a:t>SSTs have advantages in type checking and equivalence</a:t>
            </a:r>
            <a:r>
              <a:rPr lang="zh-CN" altLang="en-US" sz="2000" dirty="0"/>
              <a:t> </a:t>
            </a:r>
            <a:r>
              <a:rPr lang="en-US" altLang="zh-CN" sz="2000" dirty="0"/>
              <a:t>checking problems</a:t>
            </a:r>
            <a:endParaRPr lang="en-US" sz="2000" dirty="0">
              <a:latin typeface="+mn-lt"/>
            </a:endParaRPr>
          </a:p>
        </p:txBody>
      </p:sp>
      <p:sp>
        <p:nvSpPr>
          <p:cNvPr id="3" name="Text Placeholder 2"/>
          <p:cNvSpPr>
            <a:spLocks noGrp="1"/>
          </p:cNvSpPr>
          <p:nvPr>
            <p:ph type="body" sz="quarter" idx="14"/>
          </p:nvPr>
        </p:nvSpPr>
        <p:spPr>
          <a:xfrm>
            <a:off x="1232036" y="1833849"/>
            <a:ext cx="8134344" cy="910478"/>
          </a:xfrm>
        </p:spPr>
        <p:txBody>
          <a:bodyPr>
            <a:noAutofit/>
          </a:bodyPr>
          <a:lstStyle/>
          <a:p>
            <a:r>
              <a:rPr lang="en-US" altLang="zh-CN" sz="2800" dirty="0"/>
              <a:t>Deterministic streaming string transducers (SST)</a:t>
            </a:r>
          </a:p>
          <a:p>
            <a:r>
              <a:rPr lang="en-US" altLang="zh-CN" sz="1800" dirty="0"/>
              <a:t>[Alur and </a:t>
            </a:r>
            <a:r>
              <a:rPr lang="en-US" altLang="zh-CN" sz="1800" dirty="0" err="1"/>
              <a:t>Cerný</a:t>
            </a:r>
            <a:r>
              <a:rPr lang="en-US" altLang="zh-CN" sz="1800" dirty="0"/>
              <a:t>, POPL 2011]</a:t>
            </a:r>
          </a:p>
        </p:txBody>
      </p:sp>
      <p:sp>
        <p:nvSpPr>
          <p:cNvPr id="4" name="文本框 3">
            <a:extLst>
              <a:ext uri="{FF2B5EF4-FFF2-40B4-BE49-F238E27FC236}">
                <a16:creationId xmlns:a16="http://schemas.microsoft.com/office/drawing/2014/main" id="{88D86E19-74DF-4D6A-9CE7-F9C72513CDF5}"/>
              </a:ext>
            </a:extLst>
          </p:cNvPr>
          <p:cNvSpPr txBox="1"/>
          <p:nvPr/>
        </p:nvSpPr>
        <p:spPr>
          <a:xfrm>
            <a:off x="6531275" y="4413522"/>
            <a:ext cx="1135247" cy="369332"/>
          </a:xfrm>
          <a:prstGeom prst="rect">
            <a:avLst/>
          </a:prstGeom>
          <a:noFill/>
        </p:spPr>
        <p:txBody>
          <a:bodyPr wrap="none" rtlCol="0">
            <a:spAutoFit/>
          </a:bodyPr>
          <a:lstStyle/>
          <a:p>
            <a:r>
              <a:rPr lang="en-US" altLang="zh-CN" dirty="0"/>
              <a:t>Variables:</a:t>
            </a:r>
          </a:p>
        </p:txBody>
      </p:sp>
      <p:sp>
        <p:nvSpPr>
          <p:cNvPr id="7" name="文本框 6">
            <a:extLst>
              <a:ext uri="{FF2B5EF4-FFF2-40B4-BE49-F238E27FC236}">
                <a16:creationId xmlns:a16="http://schemas.microsoft.com/office/drawing/2014/main" id="{8A22FEBA-A761-470B-A4B1-2756A65F8E6E}"/>
              </a:ext>
            </a:extLst>
          </p:cNvPr>
          <p:cNvSpPr txBox="1"/>
          <p:nvPr/>
        </p:nvSpPr>
        <p:spPr>
          <a:xfrm>
            <a:off x="7859042" y="4228856"/>
            <a:ext cx="336952" cy="369332"/>
          </a:xfrm>
          <a:prstGeom prst="rect">
            <a:avLst/>
          </a:prstGeom>
          <a:noFill/>
        </p:spPr>
        <p:txBody>
          <a:bodyPr wrap="none" rtlCol="0">
            <a:spAutoFit/>
          </a:bodyPr>
          <a:lstStyle/>
          <a:p>
            <a:r>
              <a:rPr lang="en-US" altLang="zh-CN" dirty="0"/>
              <a:t>x:</a:t>
            </a:r>
            <a:endParaRPr lang="zh-CN" altLang="en-US" dirty="0"/>
          </a:p>
        </p:txBody>
      </p:sp>
      <p:sp>
        <p:nvSpPr>
          <p:cNvPr id="8" name="文本框 7">
            <a:extLst>
              <a:ext uri="{FF2B5EF4-FFF2-40B4-BE49-F238E27FC236}">
                <a16:creationId xmlns:a16="http://schemas.microsoft.com/office/drawing/2014/main" id="{224756D7-CDE6-4590-9CAB-31633DA55C19}"/>
              </a:ext>
            </a:extLst>
          </p:cNvPr>
          <p:cNvSpPr txBox="1"/>
          <p:nvPr/>
        </p:nvSpPr>
        <p:spPr>
          <a:xfrm>
            <a:off x="7859042" y="4598188"/>
            <a:ext cx="343364" cy="369332"/>
          </a:xfrm>
          <a:prstGeom prst="rect">
            <a:avLst/>
          </a:prstGeom>
          <a:noFill/>
        </p:spPr>
        <p:txBody>
          <a:bodyPr wrap="none" rtlCol="0">
            <a:spAutoFit/>
          </a:bodyPr>
          <a:lstStyle/>
          <a:p>
            <a:r>
              <a:rPr lang="en-US" altLang="zh-CN" dirty="0"/>
              <a:t>y:</a:t>
            </a:r>
            <a:endParaRPr lang="zh-CN" altLang="en-US" dirty="0"/>
          </a:p>
        </p:txBody>
      </p:sp>
      <p:sp>
        <p:nvSpPr>
          <p:cNvPr id="9" name="椭圆 8">
            <a:extLst>
              <a:ext uri="{FF2B5EF4-FFF2-40B4-BE49-F238E27FC236}">
                <a16:creationId xmlns:a16="http://schemas.microsoft.com/office/drawing/2014/main" id="{D6D76C0F-4D20-47B3-95C3-ED8A68E2AA0A}"/>
              </a:ext>
            </a:extLst>
          </p:cNvPr>
          <p:cNvSpPr/>
          <p:nvPr/>
        </p:nvSpPr>
        <p:spPr>
          <a:xfrm>
            <a:off x="2369505" y="4305772"/>
            <a:ext cx="541272" cy="558351"/>
          </a:xfrm>
          <a:prstGeom prst="ellipse">
            <a:avLst/>
          </a:prstGeom>
          <a:noFill/>
          <a:ln w="762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06135E27-0D3C-4813-85FB-318249ED86E3}"/>
              </a:ext>
            </a:extLst>
          </p:cNvPr>
          <p:cNvSpPr/>
          <p:nvPr/>
        </p:nvSpPr>
        <p:spPr>
          <a:xfrm>
            <a:off x="2158106" y="3299494"/>
            <a:ext cx="953769" cy="502510"/>
          </a:xfrm>
          <a:prstGeom prst="rect">
            <a:avLst/>
          </a:prstGeom>
          <a:no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箭头: 下 10">
            <a:extLst>
              <a:ext uri="{FF2B5EF4-FFF2-40B4-BE49-F238E27FC236}">
                <a16:creationId xmlns:a16="http://schemas.microsoft.com/office/drawing/2014/main" id="{45D6E639-F70A-4C4C-AB44-C59C6923BDB1}"/>
              </a:ext>
            </a:extLst>
          </p:cNvPr>
          <p:cNvSpPr/>
          <p:nvPr/>
        </p:nvSpPr>
        <p:spPr>
          <a:xfrm>
            <a:off x="8273557" y="3537175"/>
            <a:ext cx="267262" cy="366360"/>
          </a:xfrm>
          <a:prstGeom prst="downArrow">
            <a:avLst/>
          </a:prstGeom>
          <a:solidFill>
            <a:schemeClr val="accent5">
              <a:lumMod val="60000"/>
              <a:lumOff val="40000"/>
            </a:schemeClr>
          </a:solidFill>
          <a:ln>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0000"/>
              </a:solidFill>
            </a:endParaRPr>
          </a:p>
        </p:txBody>
      </p:sp>
      <p:sp>
        <p:nvSpPr>
          <p:cNvPr id="14" name="文本框 13">
            <a:extLst>
              <a:ext uri="{FF2B5EF4-FFF2-40B4-BE49-F238E27FC236}">
                <a16:creationId xmlns:a16="http://schemas.microsoft.com/office/drawing/2014/main" id="{4EB23436-2B31-4916-8EDD-AFB957E02432}"/>
              </a:ext>
            </a:extLst>
          </p:cNvPr>
          <p:cNvSpPr txBox="1"/>
          <p:nvPr/>
        </p:nvSpPr>
        <p:spPr>
          <a:xfrm>
            <a:off x="8257726" y="3831095"/>
            <a:ext cx="312906" cy="400110"/>
          </a:xfrm>
          <a:prstGeom prst="rect">
            <a:avLst/>
          </a:prstGeom>
          <a:noFill/>
        </p:spPr>
        <p:txBody>
          <a:bodyPr wrap="none" rtlCol="0">
            <a:spAutoFit/>
          </a:bodyPr>
          <a:lstStyle/>
          <a:p>
            <a:r>
              <a:rPr lang="en-US" altLang="zh-CN" sz="2000" dirty="0">
                <a:cs typeface="Arial" panose="020B0604020202020204" pitchFamily="34" charset="0"/>
              </a:rPr>
              <a:t>a</a:t>
            </a:r>
            <a:endParaRPr lang="zh-CN" altLang="en-US" sz="2000" dirty="0">
              <a:cs typeface="Arial" panose="020B0604020202020204" pitchFamily="34" charset="0"/>
            </a:endParaRPr>
          </a:p>
        </p:txBody>
      </p:sp>
      <p:sp>
        <p:nvSpPr>
          <p:cNvPr id="15" name="文本框 14">
            <a:extLst>
              <a:ext uri="{FF2B5EF4-FFF2-40B4-BE49-F238E27FC236}">
                <a16:creationId xmlns:a16="http://schemas.microsoft.com/office/drawing/2014/main" id="{A8F66C7F-99DE-4D2F-962B-58586108217A}"/>
              </a:ext>
            </a:extLst>
          </p:cNvPr>
          <p:cNvSpPr txBox="1"/>
          <p:nvPr/>
        </p:nvSpPr>
        <p:spPr>
          <a:xfrm>
            <a:off x="8711330" y="3831095"/>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16" name="文本框 15">
            <a:extLst>
              <a:ext uri="{FF2B5EF4-FFF2-40B4-BE49-F238E27FC236}">
                <a16:creationId xmlns:a16="http://schemas.microsoft.com/office/drawing/2014/main" id="{8E9C3D3D-8C8E-4F8C-BE74-52A6D76F8D75}"/>
              </a:ext>
            </a:extLst>
          </p:cNvPr>
          <p:cNvSpPr txBox="1"/>
          <p:nvPr/>
        </p:nvSpPr>
        <p:spPr>
          <a:xfrm>
            <a:off x="9182568" y="3831095"/>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17" name="文本框 16">
            <a:extLst>
              <a:ext uri="{FF2B5EF4-FFF2-40B4-BE49-F238E27FC236}">
                <a16:creationId xmlns:a16="http://schemas.microsoft.com/office/drawing/2014/main" id="{5ABD6830-EE40-4D21-9123-B713159EA44D}"/>
              </a:ext>
            </a:extLst>
          </p:cNvPr>
          <p:cNvSpPr txBox="1"/>
          <p:nvPr/>
        </p:nvSpPr>
        <p:spPr>
          <a:xfrm>
            <a:off x="6829088" y="3831095"/>
            <a:ext cx="1374094" cy="369332"/>
          </a:xfrm>
          <a:prstGeom prst="rect">
            <a:avLst/>
          </a:prstGeom>
          <a:noFill/>
        </p:spPr>
        <p:txBody>
          <a:bodyPr wrap="none" rtlCol="0">
            <a:spAutoFit/>
          </a:bodyPr>
          <a:lstStyle/>
          <a:p>
            <a:r>
              <a:rPr lang="en-US" altLang="zh-CN" dirty="0"/>
              <a:t>Input string:</a:t>
            </a:r>
            <a:endParaRPr lang="zh-CN" altLang="en-US" dirty="0"/>
          </a:p>
        </p:txBody>
      </p:sp>
      <p:sp>
        <p:nvSpPr>
          <p:cNvPr id="18" name="文本框 17">
            <a:extLst>
              <a:ext uri="{FF2B5EF4-FFF2-40B4-BE49-F238E27FC236}">
                <a16:creationId xmlns:a16="http://schemas.microsoft.com/office/drawing/2014/main" id="{0B42B364-3B33-4E36-BCEF-93AA5A2084B1}"/>
              </a:ext>
            </a:extLst>
          </p:cNvPr>
          <p:cNvSpPr txBox="1"/>
          <p:nvPr/>
        </p:nvSpPr>
        <p:spPr>
          <a:xfrm>
            <a:off x="6599858" y="3505200"/>
            <a:ext cx="1603324" cy="369332"/>
          </a:xfrm>
          <a:prstGeom prst="rect">
            <a:avLst/>
          </a:prstGeom>
          <a:noFill/>
        </p:spPr>
        <p:txBody>
          <a:bodyPr wrap="none" rtlCol="0">
            <a:spAutoFit/>
          </a:bodyPr>
          <a:lstStyle/>
          <a:p>
            <a:r>
              <a:rPr lang="en-US" altLang="zh-CN" dirty="0"/>
              <a:t>Reading head:</a:t>
            </a:r>
            <a:endParaRPr lang="zh-CN" altLang="en-US" dirty="0"/>
          </a:p>
        </p:txBody>
      </p:sp>
      <p:sp>
        <p:nvSpPr>
          <p:cNvPr id="19" name="文本框 18">
            <a:extLst>
              <a:ext uri="{FF2B5EF4-FFF2-40B4-BE49-F238E27FC236}">
                <a16:creationId xmlns:a16="http://schemas.microsoft.com/office/drawing/2014/main" id="{16333E46-D405-4604-B981-81E4A00565CD}"/>
              </a:ext>
            </a:extLst>
          </p:cNvPr>
          <p:cNvSpPr txBox="1"/>
          <p:nvPr/>
        </p:nvSpPr>
        <p:spPr>
          <a:xfrm>
            <a:off x="8067922" y="4213467"/>
            <a:ext cx="312906" cy="400110"/>
          </a:xfrm>
          <a:prstGeom prst="rect">
            <a:avLst/>
          </a:prstGeom>
          <a:noFill/>
        </p:spPr>
        <p:txBody>
          <a:bodyPr wrap="none" rtlCol="0">
            <a:spAutoFit/>
          </a:bodyPr>
          <a:lstStyle/>
          <a:p>
            <a:r>
              <a:rPr lang="en-US" altLang="zh-CN" sz="2000" dirty="0">
                <a:cs typeface="Arial" panose="020B0604020202020204" pitchFamily="34" charset="0"/>
              </a:rPr>
              <a:t>a</a:t>
            </a:r>
            <a:endParaRPr lang="zh-CN" altLang="en-US" sz="2000" dirty="0">
              <a:cs typeface="Arial" panose="020B0604020202020204" pitchFamily="34" charset="0"/>
            </a:endParaRPr>
          </a:p>
        </p:txBody>
      </p:sp>
      <p:sp>
        <p:nvSpPr>
          <p:cNvPr id="23" name="文本框 22">
            <a:extLst>
              <a:ext uri="{FF2B5EF4-FFF2-40B4-BE49-F238E27FC236}">
                <a16:creationId xmlns:a16="http://schemas.microsoft.com/office/drawing/2014/main" id="{9DDE2092-6AD8-4F07-B55E-D0175A3A0DD5}"/>
              </a:ext>
            </a:extLst>
          </p:cNvPr>
          <p:cNvSpPr txBox="1"/>
          <p:nvPr/>
        </p:nvSpPr>
        <p:spPr>
          <a:xfrm>
            <a:off x="8213963" y="4219664"/>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24" name="文本框 23">
            <a:extLst>
              <a:ext uri="{FF2B5EF4-FFF2-40B4-BE49-F238E27FC236}">
                <a16:creationId xmlns:a16="http://schemas.microsoft.com/office/drawing/2014/main" id="{150BD413-2AA8-40A1-AED2-6E99CEBC2EFA}"/>
              </a:ext>
            </a:extLst>
          </p:cNvPr>
          <p:cNvSpPr txBox="1"/>
          <p:nvPr/>
        </p:nvSpPr>
        <p:spPr>
          <a:xfrm>
            <a:off x="8377586" y="4213467"/>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25" name="文本框 24">
            <a:extLst>
              <a:ext uri="{FF2B5EF4-FFF2-40B4-BE49-F238E27FC236}">
                <a16:creationId xmlns:a16="http://schemas.microsoft.com/office/drawing/2014/main" id="{5746B053-4AD3-4EAB-A84D-834751B6B8F8}"/>
              </a:ext>
            </a:extLst>
          </p:cNvPr>
          <p:cNvSpPr txBox="1"/>
          <p:nvPr/>
        </p:nvSpPr>
        <p:spPr>
          <a:xfrm>
            <a:off x="8065758" y="4608386"/>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
        <p:nvSpPr>
          <p:cNvPr id="26" name="文本框 25">
            <a:extLst>
              <a:ext uri="{FF2B5EF4-FFF2-40B4-BE49-F238E27FC236}">
                <a16:creationId xmlns:a16="http://schemas.microsoft.com/office/drawing/2014/main" id="{8CE5AAD9-12DB-4BB6-8EFA-D0730E491BF1}"/>
              </a:ext>
            </a:extLst>
          </p:cNvPr>
          <p:cNvSpPr txBox="1"/>
          <p:nvPr/>
        </p:nvSpPr>
        <p:spPr>
          <a:xfrm>
            <a:off x="8229437" y="4604143"/>
            <a:ext cx="332142" cy="400110"/>
          </a:xfrm>
          <a:prstGeom prst="rect">
            <a:avLst/>
          </a:prstGeom>
          <a:noFill/>
        </p:spPr>
        <p:txBody>
          <a:bodyPr wrap="none" rtlCol="0">
            <a:spAutoFit/>
          </a:bodyPr>
          <a:lstStyle/>
          <a:p>
            <a:r>
              <a:rPr lang="en-US" altLang="zh-CN" sz="2000" dirty="0">
                <a:cs typeface="Arial" panose="020B0604020202020204" pitchFamily="34" charset="0"/>
              </a:rPr>
              <a:t>b</a:t>
            </a:r>
            <a:endParaRPr lang="zh-CN" altLang="en-US" sz="2000" dirty="0">
              <a:cs typeface="Arial" panose="020B0604020202020204" pitchFamily="34" charset="0"/>
            </a:endParaRPr>
          </a:p>
        </p:txBody>
      </p:sp>
    </p:spTree>
    <p:extLst>
      <p:ext uri="{BB962C8B-B14F-4D97-AF65-F5344CB8AC3E}">
        <p14:creationId xmlns:p14="http://schemas.microsoft.com/office/powerpoint/2010/main" val="3798451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animEffect transition="in" filter="fade">
                                      <p:cBhvr>
                                        <p:cTn id="15" dur="500"/>
                                        <p:tgtEl>
                                          <p:spTgt spid="2">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fade">
                                      <p:cBhvr>
                                        <p:cTn id="44" dur="500"/>
                                        <p:tgtEl>
                                          <p:spTgt spid="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500"/>
                                        <p:tgtEl>
                                          <p:spTgt spid="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fade">
                                      <p:cBhvr>
                                        <p:cTn id="55" dur="500"/>
                                        <p:tgtEl>
                                          <p:spTgt spid="10"/>
                                        </p:tgtEl>
                                      </p:cBhvr>
                                    </p:animEffect>
                                  </p:childTnLst>
                                </p:cTn>
                              </p:par>
                            </p:childTnLst>
                          </p:cTn>
                        </p:par>
                      </p:childTnLst>
                    </p:cTn>
                  </p:par>
                  <p:par>
                    <p:cTn id="56" fill="hold">
                      <p:stCondLst>
                        <p:cond delay="indefinite"/>
                      </p:stCondLst>
                      <p:childTnLst>
                        <p:par>
                          <p:cTn id="57" fill="hold">
                            <p:stCondLst>
                              <p:cond delay="0"/>
                            </p:stCondLst>
                            <p:childTnLst>
                              <p:par>
                                <p:cTn id="58" presetID="26" presetClass="emph" presetSubtype="0" fill="hold" grpId="3" nodeType="clickEffect">
                                  <p:stCondLst>
                                    <p:cond delay="0"/>
                                  </p:stCondLst>
                                  <p:childTnLst>
                                    <p:animEffect transition="out" filter="fade">
                                      <p:cBhvr>
                                        <p:cTn id="59" dur="500" tmFilter="0, 0; .2, .5; .8, .5; 1, 0"/>
                                        <p:tgtEl>
                                          <p:spTgt spid="9"/>
                                        </p:tgtEl>
                                      </p:cBhvr>
                                    </p:animEffect>
                                    <p:animScale>
                                      <p:cBhvr>
                                        <p:cTn id="60" dur="250" autoRev="1" fill="hold"/>
                                        <p:tgtEl>
                                          <p:spTgt spid="9"/>
                                        </p:tgtEl>
                                      </p:cBhvr>
                                      <p:by x="105000" y="105000"/>
                                    </p:animScale>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fade">
                                      <p:cBhvr>
                                        <p:cTn id="65" dur="500"/>
                                        <p:tgtEl>
                                          <p:spTgt spid="19"/>
                                        </p:tgtEl>
                                      </p:cBhvr>
                                    </p:animEffect>
                                  </p:childTnLst>
                                </p:cTn>
                              </p:par>
                            </p:childTnLst>
                          </p:cTn>
                        </p:par>
                      </p:childTnLst>
                    </p:cTn>
                  </p:par>
                  <p:par>
                    <p:cTn id="66" fill="hold">
                      <p:stCondLst>
                        <p:cond delay="indefinite"/>
                      </p:stCondLst>
                      <p:childTnLst>
                        <p:par>
                          <p:cTn id="67" fill="hold">
                            <p:stCondLst>
                              <p:cond delay="0"/>
                            </p:stCondLst>
                            <p:childTnLst>
                              <p:par>
                                <p:cTn id="68" presetID="42" presetClass="path" presetSubtype="0" accel="50000" decel="50000" fill="hold" grpId="1" nodeType="clickEffect">
                                  <p:stCondLst>
                                    <p:cond delay="0"/>
                                  </p:stCondLst>
                                  <p:childTnLst>
                                    <p:animMotion origin="layout" path="M 0.00013 3.7037E-6 L 0.03607 0.00092 " pathEditMode="relative" rAng="0" ptsTypes="AA">
                                      <p:cBhvr>
                                        <p:cTn id="69" dur="2000" fill="hold"/>
                                        <p:tgtEl>
                                          <p:spTgt spid="11"/>
                                        </p:tgtEl>
                                        <p:attrNameLst>
                                          <p:attrName>ppt_x</p:attrName>
                                          <p:attrName>ppt_y</p:attrName>
                                        </p:attrNameLst>
                                      </p:cBhvr>
                                      <p:rCtr x="1797" y="46"/>
                                    </p:animMotion>
                                  </p:childTnLst>
                                </p:cTn>
                              </p:par>
                            </p:childTnLst>
                          </p:cTn>
                        </p:par>
                      </p:childTnLst>
                    </p:cTn>
                  </p:par>
                  <p:par>
                    <p:cTn id="70" fill="hold">
                      <p:stCondLst>
                        <p:cond delay="indefinite"/>
                      </p:stCondLst>
                      <p:childTnLst>
                        <p:par>
                          <p:cTn id="71" fill="hold">
                            <p:stCondLst>
                              <p:cond delay="0"/>
                            </p:stCondLst>
                            <p:childTnLst>
                              <p:par>
                                <p:cTn id="72" presetID="42" presetClass="path" presetSubtype="0" accel="50000" decel="50000" fill="hold" grpId="1" nodeType="clickEffect">
                                  <p:stCondLst>
                                    <p:cond delay="0"/>
                                  </p:stCondLst>
                                  <p:childTnLst>
                                    <p:animMotion origin="layout" path="M 3.75E-6 0 L 0.09088 0.07338 " pathEditMode="relative" rAng="0" ptsTypes="AA">
                                      <p:cBhvr>
                                        <p:cTn id="73" dur="2000" fill="hold"/>
                                        <p:tgtEl>
                                          <p:spTgt spid="10"/>
                                        </p:tgtEl>
                                        <p:attrNameLst>
                                          <p:attrName>ppt_x</p:attrName>
                                          <p:attrName>ppt_y</p:attrName>
                                        </p:attrNameLst>
                                      </p:cBhvr>
                                      <p:rCtr x="4544" y="3657"/>
                                    </p:animMotion>
                                  </p:childTnLst>
                                </p:cTn>
                              </p:par>
                            </p:childTnLst>
                          </p:cTn>
                        </p:par>
                      </p:childTnLst>
                    </p:cTn>
                  </p:par>
                  <p:par>
                    <p:cTn id="74" fill="hold">
                      <p:stCondLst>
                        <p:cond delay="indefinite"/>
                      </p:stCondLst>
                      <p:childTnLst>
                        <p:par>
                          <p:cTn id="75" fill="hold">
                            <p:stCondLst>
                              <p:cond delay="0"/>
                            </p:stCondLst>
                            <p:childTnLst>
                              <p:par>
                                <p:cTn id="76" presetID="63" presetClass="path" presetSubtype="0" accel="50000" decel="50000" fill="hold" grpId="1" nodeType="clickEffect">
                                  <p:stCondLst>
                                    <p:cond delay="0"/>
                                  </p:stCondLst>
                                  <p:childTnLst>
                                    <p:animMotion origin="layout" path="M 3.125E-6 4.07407E-6 L 0.18073 0.00023 " pathEditMode="relative" rAng="0" ptsTypes="AA">
                                      <p:cBhvr>
                                        <p:cTn id="77" dur="2000" fill="hold"/>
                                        <p:tgtEl>
                                          <p:spTgt spid="9"/>
                                        </p:tgtEl>
                                        <p:attrNameLst>
                                          <p:attrName>ppt_x</p:attrName>
                                          <p:attrName>ppt_y</p:attrName>
                                        </p:attrNameLst>
                                      </p:cBhvr>
                                      <p:rCtr x="9036" y="0"/>
                                    </p:animMotion>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3"/>
                                        </p:tgtEl>
                                        <p:attrNameLst>
                                          <p:attrName>style.visibility</p:attrName>
                                        </p:attrNameLst>
                                      </p:cBhvr>
                                      <p:to>
                                        <p:strVal val="visible"/>
                                      </p:to>
                                    </p:set>
                                    <p:animEffect transition="in" filter="fade">
                                      <p:cBhvr>
                                        <p:cTn id="82" dur="500"/>
                                        <p:tgtEl>
                                          <p:spTgt spid="23"/>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5"/>
                                        </p:tgtEl>
                                        <p:attrNameLst>
                                          <p:attrName>style.visibility</p:attrName>
                                        </p:attrNameLst>
                                      </p:cBhvr>
                                      <p:to>
                                        <p:strVal val="visible"/>
                                      </p:to>
                                    </p:set>
                                    <p:animEffect transition="in" filter="fade">
                                      <p:cBhvr>
                                        <p:cTn id="85" dur="500"/>
                                        <p:tgtEl>
                                          <p:spTgt spid="25"/>
                                        </p:tgtEl>
                                      </p:cBhvr>
                                    </p:animEffect>
                                  </p:childTnLst>
                                </p:cTn>
                              </p:par>
                            </p:childTnLst>
                          </p:cTn>
                        </p:par>
                      </p:childTnLst>
                    </p:cTn>
                  </p:par>
                  <p:par>
                    <p:cTn id="86" fill="hold">
                      <p:stCondLst>
                        <p:cond delay="indefinite"/>
                      </p:stCondLst>
                      <p:childTnLst>
                        <p:par>
                          <p:cTn id="87" fill="hold">
                            <p:stCondLst>
                              <p:cond delay="0"/>
                            </p:stCondLst>
                            <p:childTnLst>
                              <p:par>
                                <p:cTn id="88" presetID="42" presetClass="path" presetSubtype="0" accel="50000" decel="50000" fill="hold" grpId="2" nodeType="clickEffect">
                                  <p:stCondLst>
                                    <p:cond delay="0"/>
                                  </p:stCondLst>
                                  <p:childTnLst>
                                    <p:animMotion origin="layout" path="M 0.03607 0.00092 L 0.07214 0.00023 " pathEditMode="relative" rAng="0" ptsTypes="AA">
                                      <p:cBhvr>
                                        <p:cTn id="89" dur="2000" fill="hold"/>
                                        <p:tgtEl>
                                          <p:spTgt spid="11"/>
                                        </p:tgtEl>
                                        <p:attrNameLst>
                                          <p:attrName>ppt_x</p:attrName>
                                          <p:attrName>ppt_y</p:attrName>
                                        </p:attrNameLst>
                                      </p:cBhvr>
                                      <p:rCtr x="1797" y="-46"/>
                                    </p:animMotion>
                                  </p:childTnLst>
                                </p:cTn>
                              </p:par>
                            </p:childTnLst>
                          </p:cTn>
                        </p:par>
                      </p:childTnLst>
                    </p:cTn>
                  </p:par>
                  <p:par>
                    <p:cTn id="90" fill="hold">
                      <p:stCondLst>
                        <p:cond delay="indefinite"/>
                      </p:stCondLst>
                      <p:childTnLst>
                        <p:par>
                          <p:cTn id="91" fill="hold">
                            <p:stCondLst>
                              <p:cond delay="0"/>
                            </p:stCondLst>
                            <p:childTnLst>
                              <p:par>
                                <p:cTn id="92" presetID="42" presetClass="path" presetSubtype="0" accel="50000" decel="50000" fill="hold" grpId="2" nodeType="clickEffect">
                                  <p:stCondLst>
                                    <p:cond delay="0"/>
                                  </p:stCondLst>
                                  <p:childTnLst>
                                    <p:animMotion origin="layout" path="M 0.09088 0.07338 L 0.18073 -0.00185 " pathEditMode="relative" rAng="0" ptsTypes="AA">
                                      <p:cBhvr>
                                        <p:cTn id="93" dur="2000" fill="hold"/>
                                        <p:tgtEl>
                                          <p:spTgt spid="10"/>
                                        </p:tgtEl>
                                        <p:attrNameLst>
                                          <p:attrName>ppt_x</p:attrName>
                                          <p:attrName>ppt_y</p:attrName>
                                        </p:attrNameLst>
                                      </p:cBhvr>
                                      <p:rCtr x="4492" y="-3819"/>
                                    </p:animMotion>
                                  </p:childTnLst>
                                </p:cTn>
                              </p:par>
                            </p:childTnLst>
                          </p:cTn>
                        </p:par>
                      </p:childTnLst>
                    </p:cTn>
                  </p:par>
                  <p:par>
                    <p:cTn id="94" fill="hold">
                      <p:stCondLst>
                        <p:cond delay="indefinite"/>
                      </p:stCondLst>
                      <p:childTnLst>
                        <p:par>
                          <p:cTn id="95" fill="hold">
                            <p:stCondLst>
                              <p:cond delay="0"/>
                            </p:stCondLst>
                            <p:childTnLst>
                              <p:par>
                                <p:cTn id="96" presetID="26" presetClass="emph" presetSubtype="0" fill="hold" grpId="2" nodeType="clickEffect">
                                  <p:stCondLst>
                                    <p:cond delay="0"/>
                                  </p:stCondLst>
                                  <p:childTnLst>
                                    <p:animEffect transition="out" filter="fade">
                                      <p:cBhvr>
                                        <p:cTn id="97" dur="500" tmFilter="0, 0; .2, .5; .8, .5; 1, 0"/>
                                        <p:tgtEl>
                                          <p:spTgt spid="9"/>
                                        </p:tgtEl>
                                      </p:cBhvr>
                                    </p:animEffect>
                                    <p:animScale>
                                      <p:cBhvr>
                                        <p:cTn id="98" dur="250" autoRev="1" fill="hold"/>
                                        <p:tgtEl>
                                          <p:spTgt spid="9"/>
                                        </p:tgtEl>
                                      </p:cBhvr>
                                      <p:by x="105000" y="105000"/>
                                    </p:animScale>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24"/>
                                        </p:tgtEl>
                                        <p:attrNameLst>
                                          <p:attrName>style.visibility</p:attrName>
                                        </p:attrNameLst>
                                      </p:cBhvr>
                                      <p:to>
                                        <p:strVal val="visible"/>
                                      </p:to>
                                    </p:set>
                                    <p:animEffect transition="in" filter="fade">
                                      <p:cBhvr>
                                        <p:cTn id="103" dur="500"/>
                                        <p:tgtEl>
                                          <p:spTgt spid="24"/>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6"/>
                                        </p:tgtEl>
                                        <p:attrNameLst>
                                          <p:attrName>style.visibility</p:attrName>
                                        </p:attrNameLst>
                                      </p:cBhvr>
                                      <p:to>
                                        <p:strVal val="visible"/>
                                      </p:to>
                                    </p:set>
                                    <p:animEffect transition="in" filter="fade">
                                      <p:cBhvr>
                                        <p:cTn id="106" dur="500"/>
                                        <p:tgtEl>
                                          <p:spTgt spid="26"/>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2">
                                            <p:txEl>
                                              <p:pRg st="6" end="6"/>
                                            </p:txEl>
                                          </p:spTgt>
                                        </p:tgtEl>
                                        <p:attrNameLst>
                                          <p:attrName>style.visibility</p:attrName>
                                        </p:attrNameLst>
                                      </p:cBhvr>
                                      <p:to>
                                        <p:strVal val="visible"/>
                                      </p:to>
                                    </p:set>
                                    <p:animEffect transition="in" filter="fade">
                                      <p:cBhvr>
                                        <p:cTn id="111" dur="500"/>
                                        <p:tgtEl>
                                          <p:spTgt spid="2">
                                            <p:txEl>
                                              <p:pRg st="6" end="6"/>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grpId="0" nodeType="clickEffect">
                                  <p:stCondLst>
                                    <p:cond delay="0"/>
                                  </p:stCondLst>
                                  <p:childTnLst>
                                    <p:set>
                                      <p:cBhvr>
                                        <p:cTn id="115" dur="1" fill="hold">
                                          <p:stCondLst>
                                            <p:cond delay="0"/>
                                          </p:stCondLst>
                                        </p:cTn>
                                        <p:tgtEl>
                                          <p:spTgt spid="2">
                                            <p:txEl>
                                              <p:pRg st="7" end="7"/>
                                            </p:txEl>
                                          </p:spTgt>
                                        </p:tgtEl>
                                        <p:attrNameLst>
                                          <p:attrName>style.visibility</p:attrName>
                                        </p:attrNameLst>
                                      </p:cBhvr>
                                      <p:to>
                                        <p:strVal val="visible"/>
                                      </p:to>
                                    </p:set>
                                    <p:animEffect transition="in" filter="fade">
                                      <p:cBhvr>
                                        <p:cTn id="116" dur="500"/>
                                        <p:tgtEl>
                                          <p:spTgt spid="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build="p"/>
      <p:bldP spid="4" grpId="0"/>
      <p:bldP spid="7" grpId="0"/>
      <p:bldP spid="8" grpId="0"/>
      <p:bldP spid="9" grpId="0" uiExpand="1" animBg="1"/>
      <p:bldP spid="9" grpId="1" animBg="1"/>
      <p:bldP spid="9" grpId="2" animBg="1"/>
      <p:bldP spid="9" grpId="3" animBg="1"/>
      <p:bldP spid="10" grpId="0" animBg="1"/>
      <p:bldP spid="10" grpId="1" animBg="1"/>
      <p:bldP spid="10" grpId="2" animBg="1"/>
      <p:bldP spid="11" grpId="0" uiExpand="1" animBg="1"/>
      <p:bldP spid="11" grpId="1" animBg="1"/>
      <p:bldP spid="11" grpId="2" animBg="1"/>
      <p:bldP spid="14" grpId="0" uiExpand="1"/>
      <p:bldP spid="15" grpId="0" uiExpand="1"/>
      <p:bldP spid="16" grpId="0" uiExpand="1"/>
      <p:bldP spid="17" grpId="0" uiExpand="1"/>
      <p:bldP spid="18" grpId="0" uiExpand="1"/>
      <p:bldP spid="19" grpId="0" uiExpand="1"/>
      <p:bldP spid="23" grpId="0" uiExpand="1"/>
      <p:bldP spid="24" grpId="0" uiExpand="1"/>
      <p:bldP spid="25" grpId="0" uiExpand="1"/>
      <p:bldP spid="26" grpId="0" uiExpan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normAutofit/>
          </a:bodyPr>
          <a:lstStyle/>
          <a:p>
            <a:pPr>
              <a:buClr>
                <a:srgbClr val="00B2DD"/>
              </a:buClr>
            </a:pPr>
            <a:r>
              <a:rPr lang="en-US" sz="2000" dirty="0"/>
              <a:t>Java – object-oriented programming language</a:t>
            </a:r>
          </a:p>
          <a:p>
            <a:pPr>
              <a:buClr>
                <a:srgbClr val="00B2DD"/>
              </a:buClr>
            </a:pPr>
            <a:r>
              <a:rPr lang="en-US" sz="2000" dirty="0"/>
              <a:t>Git – version control tool</a:t>
            </a:r>
          </a:p>
          <a:p>
            <a:r>
              <a:rPr lang="en-US" sz="2000" dirty="0"/>
              <a:t>GitHub – Cloud storage and </a:t>
            </a:r>
            <a:r>
              <a:rPr lang="en-US" altLang="zh-CN" sz="2000" dirty="0"/>
              <a:t>version control </a:t>
            </a:r>
            <a:endParaRPr lang="en-US" sz="2000" dirty="0"/>
          </a:p>
          <a:p>
            <a:pPr>
              <a:buClr>
                <a:srgbClr val="00B2DD"/>
              </a:buClr>
            </a:pPr>
            <a:r>
              <a:rPr lang="en-US" sz="2000" dirty="0" err="1"/>
              <a:t>LaTex</a:t>
            </a:r>
            <a:r>
              <a:rPr lang="en-US" sz="2000" dirty="0"/>
              <a:t> and </a:t>
            </a:r>
            <a:r>
              <a:rPr lang="en-US" sz="2000" dirty="0" err="1"/>
              <a:t>TikZ</a:t>
            </a:r>
            <a:r>
              <a:rPr lang="en-US" sz="2000" dirty="0"/>
              <a:t> library – graphical output</a:t>
            </a:r>
          </a:p>
        </p:txBody>
      </p:sp>
      <p:sp>
        <p:nvSpPr>
          <p:cNvPr id="3" name="Text Placeholder 2"/>
          <p:cNvSpPr>
            <a:spLocks noGrp="1"/>
          </p:cNvSpPr>
          <p:nvPr>
            <p:ph type="body" sz="quarter" idx="14"/>
          </p:nvPr>
        </p:nvSpPr>
        <p:spPr/>
        <p:txBody>
          <a:bodyPr>
            <a:normAutofit/>
          </a:bodyPr>
          <a:lstStyle/>
          <a:p>
            <a:r>
              <a:rPr lang="en-US" sz="2800" dirty="0">
                <a:latin typeface="+mn-lt"/>
              </a:rPr>
              <a:t>Tools chosen for implementation</a:t>
            </a:r>
          </a:p>
        </p:txBody>
      </p:sp>
    </p:spTree>
    <p:extLst>
      <p:ext uri="{BB962C8B-B14F-4D97-AF65-F5344CB8AC3E}">
        <p14:creationId xmlns:p14="http://schemas.microsoft.com/office/powerpoint/2010/main" val="336389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animEffect transition="in" filter="fade">
                                      <p:cBhvr>
                                        <p:cTn id="17" dur="500"/>
                                        <p:tgtEl>
                                          <p:spTgt spid="2">
                                            <p:txEl>
                                              <p:pRg st="1" end="1"/>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Effect transition="in" filter="fade">
                                      <p:cBhvr>
                                        <p:cTn id="20" dur="500"/>
                                        <p:tgtEl>
                                          <p:spTgt spid="2">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Effect transition="in" filter="fade">
                                      <p:cBhvr>
                                        <p:cTn id="25"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normAutofit/>
          </a:bodyPr>
          <a:lstStyle/>
          <a:p>
            <a:pPr>
              <a:buClr>
                <a:srgbClr val="00B2DD"/>
              </a:buClr>
            </a:pPr>
            <a:r>
              <a:rPr lang="en-US" sz="2000" dirty="0">
                <a:latin typeface="+mn-lt"/>
              </a:rPr>
              <a:t>Plan-based Methodology</a:t>
            </a:r>
          </a:p>
          <a:p>
            <a:pPr>
              <a:buClr>
                <a:srgbClr val="00B2DD"/>
              </a:buClr>
            </a:pPr>
            <a:r>
              <a:rPr lang="en-US" sz="2000" dirty="0"/>
              <a:t>Early start time</a:t>
            </a:r>
          </a:p>
          <a:p>
            <a:pPr>
              <a:buClr>
                <a:srgbClr val="00B2DD"/>
              </a:buClr>
            </a:pPr>
            <a:r>
              <a:rPr lang="en-US" sz="2000" dirty="0"/>
              <a:t>Greatest challenge: Redo translation algorithm from 2DFT to SST</a:t>
            </a:r>
          </a:p>
          <a:p>
            <a:pPr marL="457200" lvl="1" indent="0">
              <a:buClr>
                <a:srgbClr val="00B2DD"/>
              </a:buClr>
              <a:buNone/>
            </a:pPr>
            <a:r>
              <a:rPr lang="en-US" sz="1800" b="0" dirty="0">
                <a:latin typeface="+mn-lt"/>
                <a:ea typeface="Avenir Next" charset="0"/>
                <a:cs typeface="Avenir Next" charset="0"/>
              </a:rPr>
              <a:t>- </a:t>
            </a:r>
            <a:r>
              <a:rPr lang="en-US" altLang="zh-CN" sz="1800" b="0" dirty="0">
                <a:latin typeface="+mn-lt"/>
                <a:ea typeface="Avenir Next" charset="0"/>
                <a:cs typeface="Avenir Next" charset="0"/>
              </a:rPr>
              <a:t>Technical difficulties</a:t>
            </a:r>
            <a:endParaRPr lang="en-US" sz="1800" b="0" dirty="0">
              <a:latin typeface="+mn-lt"/>
              <a:ea typeface="Avenir Next" charset="0"/>
              <a:cs typeface="Avenir Next" charset="0"/>
            </a:endParaRPr>
          </a:p>
          <a:p>
            <a:pPr marL="457200" lvl="1" indent="0">
              <a:buClr>
                <a:srgbClr val="00B2DD"/>
              </a:buClr>
              <a:buNone/>
            </a:pPr>
            <a:r>
              <a:rPr lang="en-US" altLang="zh-CN" sz="1800" b="0" dirty="0">
                <a:latin typeface="+mn-lt"/>
                <a:ea typeface="Avenir Next" charset="0"/>
                <a:cs typeface="Avenir Next" charset="0"/>
              </a:rPr>
              <a:t>- Time consuming</a:t>
            </a:r>
          </a:p>
          <a:p>
            <a:pPr marL="457200" lvl="1" indent="0">
              <a:buClr>
                <a:srgbClr val="00B2DD"/>
              </a:buClr>
              <a:buNone/>
            </a:pPr>
            <a:r>
              <a:rPr lang="en-US" altLang="zh-CN" sz="1800" b="0" dirty="0">
                <a:latin typeface="+mn-lt"/>
                <a:ea typeface="Avenir Next" charset="0"/>
                <a:cs typeface="Avenir Next" charset="0"/>
              </a:rPr>
              <a:t>- Reflection helps the remaining project</a:t>
            </a:r>
          </a:p>
          <a:p>
            <a:pPr marL="457200" lvl="1" indent="0">
              <a:buClr>
                <a:srgbClr val="00B2DD"/>
              </a:buClr>
              <a:buNone/>
            </a:pPr>
            <a:endParaRPr lang="en-US" sz="1800" b="0" dirty="0">
              <a:latin typeface="+mn-lt"/>
              <a:ea typeface="Avenir Next" charset="0"/>
              <a:cs typeface="Avenir Next" charset="0"/>
            </a:endParaRPr>
          </a:p>
          <a:p>
            <a:pPr marL="0" indent="0">
              <a:buClr>
                <a:srgbClr val="00B2DD"/>
              </a:buClr>
              <a:buNone/>
            </a:pPr>
            <a:endParaRPr lang="en-US" sz="2000" dirty="0">
              <a:latin typeface="+mn-lt"/>
            </a:endParaRPr>
          </a:p>
        </p:txBody>
      </p:sp>
      <p:sp>
        <p:nvSpPr>
          <p:cNvPr id="3" name="Text Placeholder 2"/>
          <p:cNvSpPr>
            <a:spLocks noGrp="1"/>
          </p:cNvSpPr>
          <p:nvPr>
            <p:ph type="body" sz="quarter" idx="14"/>
          </p:nvPr>
        </p:nvSpPr>
        <p:spPr/>
        <p:txBody>
          <a:bodyPr/>
          <a:lstStyle/>
          <a:p>
            <a:r>
              <a:rPr lang="en-US" dirty="0"/>
              <a:t>Project m</a:t>
            </a:r>
            <a:r>
              <a:rPr lang="en-US" dirty="0">
                <a:latin typeface="+mn-lt"/>
              </a:rPr>
              <a:t>anagement and challenges </a:t>
            </a:r>
          </a:p>
        </p:txBody>
      </p:sp>
    </p:spTree>
    <p:extLst>
      <p:ext uri="{BB962C8B-B14F-4D97-AF65-F5344CB8AC3E}">
        <p14:creationId xmlns:p14="http://schemas.microsoft.com/office/powerpoint/2010/main" val="3758832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animEffect transition="in" filter="fade">
                                      <p:cBhvr>
                                        <p:cTn id="17" dur="500"/>
                                        <p:tgtEl>
                                          <p:spTgt spid="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2" end="2"/>
                                            </p:txEl>
                                          </p:spTgt>
                                        </p:tgtEl>
                                        <p:attrNameLst>
                                          <p:attrName>style.visibility</p:attrName>
                                        </p:attrNameLst>
                                      </p:cBhvr>
                                      <p:to>
                                        <p:strVal val="visible"/>
                                      </p:to>
                                    </p:set>
                                    <p:animEffect transition="in" filter="fade">
                                      <p:cBhvr>
                                        <p:cTn id="22" dur="500"/>
                                        <p:tgtEl>
                                          <p:spTgt spid="2">
                                            <p:txEl>
                                              <p:pRg st="2" end="2"/>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Effect transition="in" filter="fade">
                                      <p:cBhvr>
                                        <p:cTn id="25" dur="500"/>
                                        <p:tgtEl>
                                          <p:spTgt spid="2">
                                            <p:txEl>
                                              <p:pRg st="3" end="3"/>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
                                            <p:txEl>
                                              <p:pRg st="4" end="4"/>
                                            </p:txEl>
                                          </p:spTgt>
                                        </p:tgtEl>
                                        <p:attrNameLst>
                                          <p:attrName>style.visibility</p:attrName>
                                        </p:attrNameLst>
                                      </p:cBhvr>
                                      <p:to>
                                        <p:strVal val="visible"/>
                                      </p:to>
                                    </p:set>
                                    <p:animEffect transition="in" filter="fade">
                                      <p:cBhvr>
                                        <p:cTn id="28" dur="500"/>
                                        <p:tgtEl>
                                          <p:spTgt spid="2">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
                                            <p:txEl>
                                              <p:pRg st="5" end="5"/>
                                            </p:txEl>
                                          </p:spTgt>
                                        </p:tgtEl>
                                        <p:attrNameLst>
                                          <p:attrName>style.visibility</p:attrName>
                                        </p:attrNameLst>
                                      </p:cBhvr>
                                      <p:to>
                                        <p:strVal val="visible"/>
                                      </p:to>
                                    </p:set>
                                    <p:animEffect transition="in" filter="fade">
                                      <p:cBhvr>
                                        <p:cTn id="33"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build="p"/>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1631</TotalTime>
  <Words>2402</Words>
  <Application>Microsoft Office PowerPoint</Application>
  <PresentationFormat>宽屏</PresentationFormat>
  <Paragraphs>135</Paragraphs>
  <Slides>14</Slides>
  <Notes>12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Avenir Next Demi Bold</vt:lpstr>
      <vt:lpstr>CMR12</vt:lpstr>
      <vt:lpstr>ComicSansMS</vt:lpstr>
      <vt:lpstr>等线</vt:lpstr>
      <vt:lpstr>等线 Light</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汤 扬</dc:creator>
  <cp:lastModifiedBy>汤 扬</cp:lastModifiedBy>
  <cp:revision>21</cp:revision>
  <dcterms:created xsi:type="dcterms:W3CDTF">2022-02-13T18:58:32Z</dcterms:created>
  <dcterms:modified xsi:type="dcterms:W3CDTF">2022-03-08T21:43:05Z</dcterms:modified>
</cp:coreProperties>
</file>

<file path=docProps/thumbnail.jpeg>
</file>